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58" r:id="rId1"/>
  </p:sldMasterIdLst>
  <p:notesMasterIdLst>
    <p:notesMasterId r:id="rId31"/>
  </p:notesMasterIdLst>
  <p:sldIdLst>
    <p:sldId id="256" r:id="rId2"/>
    <p:sldId id="257" r:id="rId3"/>
    <p:sldId id="419" r:id="rId4"/>
    <p:sldId id="585" r:id="rId5"/>
    <p:sldId id="565" r:id="rId6"/>
    <p:sldId id="458" r:id="rId7"/>
    <p:sldId id="589" r:id="rId8"/>
    <p:sldId id="576" r:id="rId9"/>
    <p:sldId id="577" r:id="rId10"/>
    <p:sldId id="578" r:id="rId11"/>
    <p:sldId id="592" r:id="rId12"/>
    <p:sldId id="550" r:id="rId13"/>
    <p:sldId id="564" r:id="rId14"/>
    <p:sldId id="580" r:id="rId15"/>
    <p:sldId id="579" r:id="rId16"/>
    <p:sldId id="454" r:id="rId17"/>
    <p:sldId id="587" r:id="rId18"/>
    <p:sldId id="590" r:id="rId19"/>
    <p:sldId id="591" r:id="rId20"/>
    <p:sldId id="569" r:id="rId21"/>
    <p:sldId id="459" r:id="rId22"/>
    <p:sldId id="572" r:id="rId23"/>
    <p:sldId id="584" r:id="rId24"/>
    <p:sldId id="566" r:id="rId25"/>
    <p:sldId id="567" r:id="rId26"/>
    <p:sldId id="574" r:id="rId27"/>
    <p:sldId id="593" r:id="rId28"/>
    <p:sldId id="588" r:id="rId29"/>
    <p:sldId id="297" r:id="rId30"/>
  </p:sldIdLst>
  <p:sldSz cx="12192000" cy="6858000"/>
  <p:notesSz cx="6858000" cy="9144000"/>
  <p:embeddedFontLst>
    <p:embeddedFont>
      <p:font typeface="Arial Black" panose="020B0A04020102020204" pitchFamily="34" charset="0"/>
      <p:regular r:id="rId32"/>
      <p:bold r:id="rId33"/>
    </p:embeddedFont>
    <p:embeddedFont>
      <p:font typeface="Bradley Hand ITC" panose="03070402050302030203" pitchFamily="66" charset="0"/>
      <p:regular r:id="rId34"/>
    </p:embeddedFont>
    <p:embeddedFont>
      <p:font typeface="Consolas" panose="020B0609020204030204" pitchFamily="49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9CBFBF"/>
    <a:srgbClr val="FFCC66"/>
    <a:srgbClr val="FFFF00"/>
    <a:srgbClr val="CC3300"/>
    <a:srgbClr val="85CB39"/>
    <a:srgbClr val="8BC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id="{DBA6F231-8A28-FFFB-0860-6BBBA1A7D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>
            <a:extLst>
              <a:ext uri="{FF2B5EF4-FFF2-40B4-BE49-F238E27FC236}">
                <a16:creationId xmlns:a16="http://schemas.microsoft.com/office/drawing/2014/main" id="{64534309-BDAC-9719-AE77-2973ED4B7D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>
            <a:extLst>
              <a:ext uri="{FF2B5EF4-FFF2-40B4-BE49-F238E27FC236}">
                <a16:creationId xmlns:a16="http://schemas.microsoft.com/office/drawing/2014/main" id="{B86F3FDB-8A0E-8A19-A2C3-84E8DF95AA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1216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id="{2D8D72F6-58BB-890A-BA05-3C05339B7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>
            <a:extLst>
              <a:ext uri="{FF2B5EF4-FFF2-40B4-BE49-F238E27FC236}">
                <a16:creationId xmlns:a16="http://schemas.microsoft.com/office/drawing/2014/main" id="{57588CA1-D71B-CA91-322F-98A8F17CBE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>
            <a:extLst>
              <a:ext uri="{FF2B5EF4-FFF2-40B4-BE49-F238E27FC236}">
                <a16:creationId xmlns:a16="http://schemas.microsoft.com/office/drawing/2014/main" id="{98DDA97A-A94E-5A2B-0300-A04BACEE5D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4177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id="{62F8848E-838D-E7B4-2D2F-A1CB27C88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>
            <a:extLst>
              <a:ext uri="{FF2B5EF4-FFF2-40B4-BE49-F238E27FC236}">
                <a16:creationId xmlns:a16="http://schemas.microsoft.com/office/drawing/2014/main" id="{935D3B8B-38A3-899F-D09D-EE39B0BE76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>
            <a:extLst>
              <a:ext uri="{FF2B5EF4-FFF2-40B4-BE49-F238E27FC236}">
                <a16:creationId xmlns:a16="http://schemas.microsoft.com/office/drawing/2014/main" id="{C30D89AA-31F6-0747-A4AD-AA61282147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9716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id="{A8A67B2F-1A0F-D21F-A2D2-A6ACF109B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>
            <a:extLst>
              <a:ext uri="{FF2B5EF4-FFF2-40B4-BE49-F238E27FC236}">
                <a16:creationId xmlns:a16="http://schemas.microsoft.com/office/drawing/2014/main" id="{1E03FE5D-F96A-2EB8-0CE5-F7EAC8AE49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>
            <a:extLst>
              <a:ext uri="{FF2B5EF4-FFF2-40B4-BE49-F238E27FC236}">
                <a16:creationId xmlns:a16="http://schemas.microsoft.com/office/drawing/2014/main" id="{BBCE2845-247E-BFA2-3E8E-8F7A3BDB33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1119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id="{A5271D4E-5363-8E84-CE9D-E86867ADE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>
            <a:extLst>
              <a:ext uri="{FF2B5EF4-FFF2-40B4-BE49-F238E27FC236}">
                <a16:creationId xmlns:a16="http://schemas.microsoft.com/office/drawing/2014/main" id="{E181D4DD-AE50-F2CE-950F-540B3239B1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>
            <a:extLst>
              <a:ext uri="{FF2B5EF4-FFF2-40B4-BE49-F238E27FC236}">
                <a16:creationId xmlns:a16="http://schemas.microsoft.com/office/drawing/2014/main" id="{F5E45EE3-C5B0-ED12-B76D-89DC1DD9D9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1745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id="{B6383BC0-F7EF-9D4D-8E9F-678E7BA91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>
            <a:extLst>
              <a:ext uri="{FF2B5EF4-FFF2-40B4-BE49-F238E27FC236}">
                <a16:creationId xmlns:a16="http://schemas.microsoft.com/office/drawing/2014/main" id="{99DEA930-E187-7C09-0BA0-F67ABD10E9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>
            <a:extLst>
              <a:ext uri="{FF2B5EF4-FFF2-40B4-BE49-F238E27FC236}">
                <a16:creationId xmlns:a16="http://schemas.microsoft.com/office/drawing/2014/main" id="{3C82D3B5-F333-A82F-B0B7-D3E1E29060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9023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>
          <a:extLst>
            <a:ext uri="{FF2B5EF4-FFF2-40B4-BE49-F238E27FC236}">
              <a16:creationId xmlns:a16="http://schemas.microsoft.com/office/drawing/2014/main" id="{D29ADAF6-04CC-8BBC-6163-F8E457682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>
            <a:extLst>
              <a:ext uri="{FF2B5EF4-FFF2-40B4-BE49-F238E27FC236}">
                <a16:creationId xmlns:a16="http://schemas.microsoft.com/office/drawing/2014/main" id="{338C1441-2F39-B9FF-82E4-0CE0585D7E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Shape 249">
            <a:extLst>
              <a:ext uri="{FF2B5EF4-FFF2-40B4-BE49-F238E27FC236}">
                <a16:creationId xmlns:a16="http://schemas.microsoft.com/office/drawing/2014/main" id="{1DB43E4E-AB58-EB8C-3C70-EBDD35568D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3042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0599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0469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id="{3242275D-2D6E-F6AB-6C72-A99FA89B2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>
            <a:extLst>
              <a:ext uri="{FF2B5EF4-FFF2-40B4-BE49-F238E27FC236}">
                <a16:creationId xmlns:a16="http://schemas.microsoft.com/office/drawing/2014/main" id="{F0762F7B-C688-8658-332A-4614D97215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>
            <a:extLst>
              <a:ext uri="{FF2B5EF4-FFF2-40B4-BE49-F238E27FC236}">
                <a16:creationId xmlns:a16="http://schemas.microsoft.com/office/drawing/2014/main" id="{465A27FA-17A1-69DA-E94A-92C6296A8F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1700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id="{7D1BD3AD-EF1D-8AF3-0995-5CD9F89B1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>
            <a:extLst>
              <a:ext uri="{FF2B5EF4-FFF2-40B4-BE49-F238E27FC236}">
                <a16:creationId xmlns:a16="http://schemas.microsoft.com/office/drawing/2014/main" id="{0AD81616-D960-1FEB-B699-DF6D2CEEC0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>
            <a:extLst>
              <a:ext uri="{FF2B5EF4-FFF2-40B4-BE49-F238E27FC236}">
                <a16:creationId xmlns:a16="http://schemas.microsoft.com/office/drawing/2014/main" id="{3BC9E837-0584-C77E-E1AE-31B5D7FAD8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3541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CE8EB-ED13-42D9-A4EA-E2AA5167F5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9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D1B0F-D595-8EF6-357E-AC5916C31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557F9C-8D09-089E-6501-3DA63C76B6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23F2CA-454F-235C-DC0B-7B22760C1F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D48F3-CF27-F53E-4DC5-38B7986C73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CE8EB-ED13-42D9-A4EA-E2AA5167F5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43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3341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id="{55485231-9A66-4B98-7F0A-65BD98977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>
            <a:extLst>
              <a:ext uri="{FF2B5EF4-FFF2-40B4-BE49-F238E27FC236}">
                <a16:creationId xmlns:a16="http://schemas.microsoft.com/office/drawing/2014/main" id="{856D5238-96A7-163E-D650-145062107D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>
            <a:extLst>
              <a:ext uri="{FF2B5EF4-FFF2-40B4-BE49-F238E27FC236}">
                <a16:creationId xmlns:a16="http://schemas.microsoft.com/office/drawing/2014/main" id="{636A322D-CD6F-B41D-4019-A95BF00D26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424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7807C-E2D2-428C-A122-AA8AAF977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8190F-40D1-493D-8934-81F8F1BFB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B9F6E-5937-4AE0-9DCB-550A68DC0F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B73DF1-135F-4141-A0F6-6E549F972BF7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1E156-A16F-4F23-A176-0EDA01CBA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21CD3-DFC3-422C-A4BD-E0D045580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CE9E-DBD7-482B-99AC-95D6F3104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5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2E623-0CAC-4A53-94F4-3D2B5344B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110417-7E63-4554-A023-2E5FE311E4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3B0BC-5C0C-4891-B63E-D4927B93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B73DF1-135F-4141-A0F6-6E549F972BF7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BFBCA-7E60-4E40-B4CA-C275B80BE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EBA33-2B1F-49ED-980C-B131AF10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189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D7BE58-2ACF-4F22-90EB-755A7BBDBB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8C8423-6E54-43F9-AA33-5AAE69E1A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0B720-7AD0-482F-BABE-B556B13D80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B73DF1-135F-4141-A0F6-6E549F972BF7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8BF72-1E6F-44D7-AF0B-564045C0B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4D057-CC75-4ED3-822B-97136A7BC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8472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D823-7D91-490A-B262-D1661DFE3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45" y="264997"/>
            <a:ext cx="10515600" cy="83207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4105C-4B21-49DC-9115-97CECD623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384" y="1253331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1D073-236B-4FFA-8547-91A7DF6D5D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B73DF1-135F-4141-A0F6-6E549F972BF7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249A8-3E9A-4691-B18C-77A6FADB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C40FD-98E8-41AB-8E04-88FE63FC0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CE9E-DBD7-482B-99AC-95D6F3104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8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3E11-74EE-4C16-91DA-22BD1CDCE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D21C4-FEA8-4BD9-9046-582780072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5F822-FE82-445F-ABAE-C457776C47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212E1-6955-4384-A2F1-C93695163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D2966-033A-46B0-BE52-235DB6805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3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FFFE3-F0AF-4B6D-836B-36C7B7242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E219A-30F0-447A-93AD-FC3FF32F0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79D34-EBDB-4902-A70F-D2CFFE8C3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4ABB9-2002-4B11-924B-811EF95A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00834-6F9D-45CC-B205-E63E7A15D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B3381-90CC-4860-8193-6E8A69E1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AD7B8-5E6C-42B6-842E-B722B231F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C11F1-C991-46D9-86B3-7CD2C3810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096FB-5553-4AF4-8207-278B3576D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DBBAA7-4E68-4999-8E1E-9533EC3B3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0A3A15-00E9-413A-8AB0-8388F83D5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CC644C-2B06-47BD-BCBD-F99E29B20E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C493F5-76F3-4B06-8DD7-14C5E0E2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6E5B5-746F-424D-BA13-F9CDECBCC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5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12A71-D95F-4AF7-87AB-8A0E2DE6C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7661EE-3071-4139-8F82-E79161F97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C24931-BD99-465F-91B3-45196065A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3EE7BD-8ECE-44BD-9605-E2E02E561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8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2178F2-C575-4AD6-BBFE-D34289F0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46EF51-90FE-4A78-8092-E4D271D75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1D7C5-2A8F-4D24-BABB-0EB4536F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5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2EFE4-9E77-45CC-A770-CA3CB260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91531-DF6B-4EB7-BD13-7811BC82A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D8AE8-7EF1-4881-A9CA-A1FB88B05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C5715-067B-4FB8-8513-3B4394E22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82517-8536-4B38-B8C7-B0330B080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4F23D-3A42-4D9B-8DA7-FD9D84B63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5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2470A-667C-4D84-9689-3D956514E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684B9A-E79E-4BDF-8279-EE758201B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6B3BD-1E38-4D22-9D77-C2024FA7B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CE658-F99F-4BDF-8576-B6F0CB0FD1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B73DF1-135F-4141-A0F6-6E549F972BF7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3A421-6A5B-42C5-93EC-9D77971A8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40DE5-CFD6-4D93-B273-4F8BEA113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8512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91B3DA-BAC1-4A00-9E13-5B4A917DD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AEB4-26D7-40E3-9E9D-03A43CB03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E6B70-119F-4716-B0B2-4A41B0FD2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A8687-F76A-46A6-926B-EE3CEE65C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4B64FE-1E11-4429-94A9-6E1971FDD68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9244" y="5165004"/>
            <a:ext cx="1692996" cy="1692996"/>
          </a:xfrm>
          <a:prstGeom prst="rect">
            <a:avLst/>
          </a:prstGeom>
        </p:spPr>
      </p:pic>
      <p:sp>
        <p:nvSpPr>
          <p:cNvPr id="12" name="Google Shape;56;p13">
            <a:extLst>
              <a:ext uri="{FF2B5EF4-FFF2-40B4-BE49-F238E27FC236}">
                <a16:creationId xmlns:a16="http://schemas.microsoft.com/office/drawing/2014/main" id="{0A546613-916A-4F77-82B7-6C86A6496BC8}"/>
              </a:ext>
            </a:extLst>
          </p:cNvPr>
          <p:cNvSpPr txBox="1"/>
          <p:nvPr userDrawn="1"/>
        </p:nvSpPr>
        <p:spPr>
          <a:xfrm>
            <a:off x="1520496" y="6074474"/>
            <a:ext cx="20214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9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© Black Hills Information Security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9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     @BHInfoSecurity</a:t>
            </a:r>
            <a:endParaRPr sz="9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" name="Google Shape;57;p13">
            <a:extLst>
              <a:ext uri="{FF2B5EF4-FFF2-40B4-BE49-F238E27FC236}">
                <a16:creationId xmlns:a16="http://schemas.microsoft.com/office/drawing/2014/main" id="{C8DA1FA2-BCF7-4FED-8599-1C1628D57A02}"/>
              </a:ext>
            </a:extLst>
          </p:cNvPr>
          <p:cNvPicPr preferRelativeResize="0"/>
          <p:nvPr userDrawn="1"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595911" y="6281245"/>
            <a:ext cx="176329" cy="17632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58;p13">
            <a:extLst>
              <a:ext uri="{FF2B5EF4-FFF2-40B4-BE49-F238E27FC236}">
                <a16:creationId xmlns:a16="http://schemas.microsoft.com/office/drawing/2014/main" id="{6442660A-CBA7-498B-AD39-E2D6D9896F16}"/>
              </a:ext>
            </a:extLst>
          </p:cNvPr>
          <p:cNvSpPr/>
          <p:nvPr userDrawn="1"/>
        </p:nvSpPr>
        <p:spPr>
          <a:xfrm>
            <a:off x="1" y="0"/>
            <a:ext cx="12192000" cy="1055802"/>
          </a:xfrm>
          <a:prstGeom prst="rect">
            <a:avLst/>
          </a:prstGeom>
          <a:gradFill>
            <a:gsLst>
              <a:gs pos="0">
                <a:schemeClr val="tx2">
                  <a:lumMod val="44000"/>
                  <a:alpha val="57000"/>
                </a:schemeClr>
              </a:gs>
              <a:gs pos="7000">
                <a:srgbClr val="4C4949">
                  <a:alpha val="76000"/>
                </a:srgbClr>
              </a:gs>
              <a:gs pos="75000">
                <a:schemeClr val="tx1">
                  <a:lumMod val="85000"/>
                  <a:lumOff val="15000"/>
                  <a:alpha val="85000"/>
                </a:schemeClr>
              </a:gs>
              <a:gs pos="99000">
                <a:schemeClr val="tx1">
                  <a:lumMod val="75000"/>
                  <a:lumOff val="25000"/>
                </a:schemeClr>
              </a:gs>
              <a:gs pos="88000">
                <a:schemeClr val="tx1">
                  <a:alpha val="67000"/>
                </a:schemeClr>
              </a:gs>
            </a:gsLst>
            <a:path path="circle">
              <a:fillToRect t="100000" r="100000"/>
            </a:path>
          </a:gra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4" descr="https://www.blackhillsinfosec.com/wp-content/uploads/2016/11/header.png">
            <a:extLst>
              <a:ext uri="{FF2B5EF4-FFF2-40B4-BE49-F238E27FC236}">
                <a16:creationId xmlns:a16="http://schemas.microsoft.com/office/drawing/2014/main" id="{556AD299-4408-4897-891D-68E681BAFF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9CBFBF"/>
              </a:clrFrom>
              <a:clrTo>
                <a:srgbClr val="9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820" y="0"/>
            <a:ext cx="3034359" cy="1123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570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zeek.org/en/lts/scripts/policy/protocols/conn/community-id-logging.zeek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s://docs.zeek.org/en/lts/scripts/base/protocols/conn/main.zeek.html#type-Conn::Inf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195855" y="53273"/>
            <a:ext cx="10414836" cy="110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</a:pPr>
            <a:r>
              <a:rPr lang="en-US" sz="4400" b="1" dirty="0"/>
              <a:t>Unify Network &amp; Endpoint Security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7681302" y="5593398"/>
            <a:ext cx="4323463" cy="110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/>
            <a:r>
              <a:rPr lang="en-US" dirty="0"/>
              <a:t>Troy Wojewoda</a:t>
            </a:r>
          </a:p>
          <a:p>
            <a:pPr marL="0" lvl="0" indent="0" algn="r"/>
            <a:r>
              <a:rPr lang="en-US" dirty="0"/>
              <a:t>Security Analyst @BHIS</a:t>
            </a:r>
            <a:endParaRPr dirty="0"/>
          </a:p>
        </p:txBody>
      </p:sp>
      <p:pic>
        <p:nvPicPr>
          <p:cNvPr id="4" name="Picture 3" descr="edr and network">
            <a:extLst>
              <a:ext uri="{FF2B5EF4-FFF2-40B4-BE49-F238E27FC236}">
                <a16:creationId xmlns:a16="http://schemas.microsoft.com/office/drawing/2014/main" id="{FB24929B-1911-68B8-D1F1-18167FCB6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257354"/>
            <a:ext cx="7373411" cy="47489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BF51D-17A5-652B-FE60-9CDF37175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C509-83BC-9CA6-07EE-B0443619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Endpoint – MacOS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F7DCD1-4497-D9DF-1262-82C9B508B9CB}"/>
              </a:ext>
            </a:extLst>
          </p:cNvPr>
          <p:cNvSpPr txBox="1"/>
          <p:nvPr/>
        </p:nvSpPr>
        <p:spPr>
          <a:xfrm>
            <a:off x="567357" y="1478867"/>
            <a:ext cx="10158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tcpdump –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pktap,en0 –n -k</a:t>
            </a:r>
          </a:p>
        </p:txBody>
      </p:sp>
      <p:pic>
        <p:nvPicPr>
          <p:cNvPr id="14" name="Picture 13" descr="tcdump macos&#10;">
            <a:extLst>
              <a:ext uri="{FF2B5EF4-FFF2-40B4-BE49-F238E27FC236}">
                <a16:creationId xmlns:a16="http://schemas.microsoft.com/office/drawing/2014/main" id="{9A59F238-052A-BBD5-4CF1-9B122A2D8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90" y="2260768"/>
            <a:ext cx="10311616" cy="27282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09E9D6-1FB7-C0E5-4F31-FF761DBD039A}"/>
              </a:ext>
            </a:extLst>
          </p:cNvPr>
          <p:cNvSpPr txBox="1"/>
          <p:nvPr/>
        </p:nvSpPr>
        <p:spPr>
          <a:xfrm>
            <a:off x="4339093" y="5802589"/>
            <a:ext cx="38793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sudo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netstat –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anv</a:t>
            </a:r>
            <a:endParaRPr 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7" name="Explosion: 8 Points 16">
            <a:extLst>
              <a:ext uri="{FF2B5EF4-FFF2-40B4-BE49-F238E27FC236}">
                <a16:creationId xmlns:a16="http://schemas.microsoft.com/office/drawing/2014/main" id="{7ABE326A-4C74-E27D-0D06-CDF0E1B4128E}"/>
              </a:ext>
            </a:extLst>
          </p:cNvPr>
          <p:cNvSpPr/>
          <p:nvPr/>
        </p:nvSpPr>
        <p:spPr>
          <a:xfrm rot="20668303">
            <a:off x="7198327" y="4452619"/>
            <a:ext cx="3277009" cy="2320300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BUT WAIT! THERE’S MORE</a:t>
            </a:r>
          </a:p>
        </p:txBody>
      </p:sp>
    </p:spTree>
    <p:extLst>
      <p:ext uri="{BB962C8B-B14F-4D97-AF65-F5344CB8AC3E}">
        <p14:creationId xmlns:p14="http://schemas.microsoft.com/office/powerpoint/2010/main" val="165233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0A688-465F-86E5-154A-79CF4B63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OSI &amp; TCP/IP</a:t>
            </a:r>
          </a:p>
        </p:txBody>
      </p:sp>
      <p:pic>
        <p:nvPicPr>
          <p:cNvPr id="5" name="Picture 4" descr="OSI/TCP-IP Models">
            <a:extLst>
              <a:ext uri="{FF2B5EF4-FFF2-40B4-BE49-F238E27FC236}">
                <a16:creationId xmlns:a16="http://schemas.microsoft.com/office/drawing/2014/main" id="{1933CDA1-BE52-D0DE-10CB-C82CED7EC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85" y="1578818"/>
            <a:ext cx="7102255" cy="422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12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557CD3C-BD6C-FD16-0322-D5328BE296E5}"/>
              </a:ext>
            </a:extLst>
          </p:cNvPr>
          <p:cNvCxnSpPr>
            <a:cxnSpLocks/>
          </p:cNvCxnSpPr>
          <p:nvPr/>
        </p:nvCxnSpPr>
        <p:spPr>
          <a:xfrm>
            <a:off x="7370129" y="1531620"/>
            <a:ext cx="0" cy="4671695"/>
          </a:xfrm>
          <a:prstGeom prst="line">
            <a:avLst/>
          </a:prstGeom>
          <a:ln w="50800" cmpd="sng">
            <a:solidFill>
              <a:srgbClr val="FF505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15CDB8-287E-CAD1-4A2C-D27D0B2C0D46}"/>
              </a:ext>
            </a:extLst>
          </p:cNvPr>
          <p:cNvCxnSpPr>
            <a:cxnSpLocks/>
          </p:cNvCxnSpPr>
          <p:nvPr/>
        </p:nvCxnSpPr>
        <p:spPr>
          <a:xfrm>
            <a:off x="4394519" y="1531620"/>
            <a:ext cx="0" cy="4671695"/>
          </a:xfrm>
          <a:prstGeom prst="line">
            <a:avLst/>
          </a:prstGeom>
          <a:ln w="50800" cmpd="sng">
            <a:solidFill>
              <a:srgbClr val="00B0F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Arrow: Right 4">
            <a:extLst>
              <a:ext uri="{FF2B5EF4-FFF2-40B4-BE49-F238E27FC236}">
                <a16:creationId xmlns:a16="http://schemas.microsoft.com/office/drawing/2014/main" id="{25F2C7CA-40BF-2FB8-37C1-E4462E9625F7}"/>
              </a:ext>
            </a:extLst>
          </p:cNvPr>
          <p:cNvSpPr/>
          <p:nvPr/>
        </p:nvSpPr>
        <p:spPr>
          <a:xfrm>
            <a:off x="1404301" y="2011680"/>
            <a:ext cx="10368599" cy="3223260"/>
          </a:xfrm>
          <a:prstGeom prst="rightArrow">
            <a:avLst/>
          </a:prstGeom>
          <a:solidFill>
            <a:srgbClr val="85C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14CEA2-79B9-7B45-3D48-F0C23C5038F1}"/>
              </a:ext>
            </a:extLst>
          </p:cNvPr>
          <p:cNvSpPr/>
          <p:nvPr/>
        </p:nvSpPr>
        <p:spPr>
          <a:xfrm>
            <a:off x="1489273" y="4034790"/>
            <a:ext cx="1391087" cy="33811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Physical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FE06F1E-B92F-BA67-94D8-6D1AD3B4B9E1}"/>
              </a:ext>
            </a:extLst>
          </p:cNvPr>
          <p:cNvSpPr/>
          <p:nvPr/>
        </p:nvSpPr>
        <p:spPr>
          <a:xfrm>
            <a:off x="1489273" y="3639491"/>
            <a:ext cx="2848094" cy="31903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Internet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CD28EF-4FF5-2746-4430-DE14F5FA785C}"/>
              </a:ext>
            </a:extLst>
          </p:cNvPr>
          <p:cNvSpPr/>
          <p:nvPr/>
        </p:nvSpPr>
        <p:spPr>
          <a:xfrm>
            <a:off x="1489272" y="3255444"/>
            <a:ext cx="8765025" cy="33832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Transport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A937C0-0B1D-B054-C71A-850A92A11341}"/>
              </a:ext>
            </a:extLst>
          </p:cNvPr>
          <p:cNvSpPr/>
          <p:nvPr/>
        </p:nvSpPr>
        <p:spPr>
          <a:xfrm>
            <a:off x="1489272" y="2866854"/>
            <a:ext cx="8799317" cy="3383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8D87228-7BB9-8AE4-B891-284EDFDB9088}"/>
              </a:ext>
            </a:extLst>
          </p:cNvPr>
          <p:cNvSpPr/>
          <p:nvPr/>
        </p:nvSpPr>
        <p:spPr>
          <a:xfrm>
            <a:off x="2965332" y="4034790"/>
            <a:ext cx="1391087" cy="33811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Physical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E080439-E15E-0E47-56AB-117B0391A281}"/>
              </a:ext>
            </a:extLst>
          </p:cNvPr>
          <p:cNvSpPr/>
          <p:nvPr/>
        </p:nvSpPr>
        <p:spPr>
          <a:xfrm>
            <a:off x="4432182" y="4038600"/>
            <a:ext cx="1391087" cy="33811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Physical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0931217-9BAD-26B8-23AE-5BC60252876F}"/>
              </a:ext>
            </a:extLst>
          </p:cNvPr>
          <p:cNvSpPr/>
          <p:nvPr/>
        </p:nvSpPr>
        <p:spPr>
          <a:xfrm>
            <a:off x="5921892" y="4042410"/>
            <a:ext cx="1391087" cy="33811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Physical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0BA3B44-6D6A-3A16-4ED8-9470F4CCEEBC}"/>
              </a:ext>
            </a:extLst>
          </p:cNvPr>
          <p:cNvSpPr/>
          <p:nvPr/>
        </p:nvSpPr>
        <p:spPr>
          <a:xfrm>
            <a:off x="7407792" y="4030980"/>
            <a:ext cx="1391087" cy="33811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Physical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A8DEB78-9342-AA51-7D79-2E967BD61AFE}"/>
              </a:ext>
            </a:extLst>
          </p:cNvPr>
          <p:cNvSpPr/>
          <p:nvPr/>
        </p:nvSpPr>
        <p:spPr>
          <a:xfrm>
            <a:off x="8897502" y="4034790"/>
            <a:ext cx="1391087" cy="33811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Physical</a:t>
            </a: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C5D50C98-9672-B466-DB18-8E8F3053B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399" y="1908175"/>
            <a:ext cx="9906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">
            <a:extLst>
              <a:ext uri="{FF2B5EF4-FFF2-40B4-BE49-F238E27FC236}">
                <a16:creationId xmlns:a16="http://schemas.microsoft.com/office/drawing/2014/main" id="{4DD30481-9210-1C26-D102-AA430F47E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979" y="1929863"/>
            <a:ext cx="9906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A7EBE4D1-FAF7-A5B5-F5F2-34B9C78C4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85" y="4535239"/>
            <a:ext cx="82742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AB6620A-3D52-4171-15F7-6F3F672B6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795" y="4539049"/>
            <a:ext cx="82742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F1AE04-935A-1F9C-82C6-CC407B9F7C6F}"/>
              </a:ext>
            </a:extLst>
          </p:cNvPr>
          <p:cNvSpPr/>
          <p:nvPr/>
        </p:nvSpPr>
        <p:spPr>
          <a:xfrm>
            <a:off x="4442023" y="3631660"/>
            <a:ext cx="2848095" cy="33832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Internet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0404558-E88D-BEA2-0F37-B6775BEE6CFA}"/>
              </a:ext>
            </a:extLst>
          </p:cNvPr>
          <p:cNvSpPr/>
          <p:nvPr/>
        </p:nvSpPr>
        <p:spPr>
          <a:xfrm>
            <a:off x="7406203" y="3624040"/>
            <a:ext cx="2848095" cy="33832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Internet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54C006D-2478-D561-B9B9-AB79CC29A51B}"/>
              </a:ext>
            </a:extLst>
          </p:cNvPr>
          <p:cNvSpPr/>
          <p:nvPr/>
        </p:nvSpPr>
        <p:spPr>
          <a:xfrm>
            <a:off x="4123907" y="3268632"/>
            <a:ext cx="594566" cy="312945"/>
          </a:xfrm>
          <a:prstGeom prst="round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F761FAF-D575-F5CC-E594-089C9F53A227}"/>
              </a:ext>
            </a:extLst>
          </p:cNvPr>
          <p:cNvSpPr/>
          <p:nvPr/>
        </p:nvSpPr>
        <p:spPr>
          <a:xfrm>
            <a:off x="7072846" y="3271815"/>
            <a:ext cx="594566" cy="312945"/>
          </a:xfrm>
          <a:prstGeom prst="round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F940B8-C39C-290E-3902-B74A5316AEF3}"/>
              </a:ext>
            </a:extLst>
          </p:cNvPr>
          <p:cNvSpPr txBox="1"/>
          <p:nvPr/>
        </p:nvSpPr>
        <p:spPr>
          <a:xfrm>
            <a:off x="2637230" y="1213051"/>
            <a:ext cx="1796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Network A (20.30.200.20)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12947E-50E0-9E26-A4C8-FF6C10FB1C5C}"/>
              </a:ext>
            </a:extLst>
          </p:cNvPr>
          <p:cNvSpPr txBox="1"/>
          <p:nvPr/>
        </p:nvSpPr>
        <p:spPr>
          <a:xfrm>
            <a:off x="7404991" y="1203715"/>
            <a:ext cx="2150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Network B (</a:t>
            </a:r>
            <a:r>
              <a:rPr lang="en-US" dirty="0">
                <a:sym typeface="Wingdings" panose="05000000000000000000" pitchFamily="2" charset="2"/>
              </a:rPr>
              <a:t>104.18.16.133)</a:t>
            </a:r>
            <a:endParaRPr lang="en-US" dirty="0"/>
          </a:p>
        </p:txBody>
      </p:sp>
      <p:sp>
        <p:nvSpPr>
          <p:cNvPr id="35" name="Cloud 34">
            <a:extLst>
              <a:ext uri="{FF2B5EF4-FFF2-40B4-BE49-F238E27FC236}">
                <a16:creationId xmlns:a16="http://schemas.microsoft.com/office/drawing/2014/main" id="{BF05976A-74AD-F6B2-49CF-5004AB75F9DA}"/>
              </a:ext>
            </a:extLst>
          </p:cNvPr>
          <p:cNvSpPr/>
          <p:nvPr/>
        </p:nvSpPr>
        <p:spPr>
          <a:xfrm>
            <a:off x="4825149" y="1334438"/>
            <a:ext cx="2067908" cy="1237229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Scary Internet Cloud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526BAF24-EE5A-EE61-D8C5-F2A54115E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06" y="119566"/>
            <a:ext cx="9905998" cy="849747"/>
          </a:xfrm>
        </p:spPr>
        <p:txBody>
          <a:bodyPr/>
          <a:lstStyle/>
          <a:p>
            <a:r>
              <a:rPr lang="en-US" dirty="0"/>
              <a:t>OSI &amp; TCP/IP – Visualized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6309F2C-56D1-1A38-E54B-C3D8E47104EE}"/>
              </a:ext>
            </a:extLst>
          </p:cNvPr>
          <p:cNvCxnSpPr>
            <a:cxnSpLocks/>
          </p:cNvCxnSpPr>
          <p:nvPr/>
        </p:nvCxnSpPr>
        <p:spPr>
          <a:xfrm flipV="1">
            <a:off x="10446715" y="4983480"/>
            <a:ext cx="0" cy="928702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46E1129E-4AB3-E973-9309-17CD52D81330}"/>
              </a:ext>
            </a:extLst>
          </p:cNvPr>
          <p:cNvSpPr txBox="1"/>
          <p:nvPr/>
        </p:nvSpPr>
        <p:spPr>
          <a:xfrm>
            <a:off x="9812129" y="5923222"/>
            <a:ext cx="142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Data Packet</a:t>
            </a:r>
          </a:p>
        </p:txBody>
      </p:sp>
      <p:pic>
        <p:nvPicPr>
          <p:cNvPr id="1040" name="Picture 2">
            <a:extLst>
              <a:ext uri="{FF2B5EF4-FFF2-40B4-BE49-F238E27FC236}">
                <a16:creationId xmlns:a16="http://schemas.microsoft.com/office/drawing/2014/main" id="{7027C643-1BF0-F50E-06DA-1C0EBEBA7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520" y="4539549"/>
            <a:ext cx="82742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TextBox 1041">
            <a:extLst>
              <a:ext uri="{FF2B5EF4-FFF2-40B4-BE49-F238E27FC236}">
                <a16:creationId xmlns:a16="http://schemas.microsoft.com/office/drawing/2014/main" id="{CA99C4F5-831C-5B16-9C89-4484B29A2EEB}"/>
              </a:ext>
            </a:extLst>
          </p:cNvPr>
          <p:cNvSpPr txBox="1"/>
          <p:nvPr/>
        </p:nvSpPr>
        <p:spPr>
          <a:xfrm>
            <a:off x="6776747" y="4754936"/>
            <a:ext cx="125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Switch/Router</a:t>
            </a:r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04988C0A-CB70-9CF4-41B4-2DDE9D3EB06E}"/>
              </a:ext>
            </a:extLst>
          </p:cNvPr>
          <p:cNvSpPr txBox="1"/>
          <p:nvPr/>
        </p:nvSpPr>
        <p:spPr>
          <a:xfrm>
            <a:off x="5257913" y="4770435"/>
            <a:ext cx="125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Switch/Router</a:t>
            </a:r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26B792AA-FDF7-05EF-761C-56A88960DCB5}"/>
              </a:ext>
            </a:extLst>
          </p:cNvPr>
          <p:cNvSpPr txBox="1"/>
          <p:nvPr/>
        </p:nvSpPr>
        <p:spPr>
          <a:xfrm>
            <a:off x="8218086" y="4770436"/>
            <a:ext cx="125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Switch/Router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072272A-8666-24A4-FE48-BAE5F58B2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285" y="2179492"/>
            <a:ext cx="641929" cy="657213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A5DEC8-29F8-2883-F973-1922D9D900DF}"/>
              </a:ext>
            </a:extLst>
          </p:cNvPr>
          <p:cNvSpPr txBox="1"/>
          <p:nvPr/>
        </p:nvSpPr>
        <p:spPr>
          <a:xfrm>
            <a:off x="11203335" y="2937189"/>
            <a:ext cx="883843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r>
              <a:rPr lang="en-US" dirty="0"/>
              <a:t>10.100.1.50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728919-9975-3919-C227-20C49C85AF69}"/>
              </a:ext>
            </a:extLst>
          </p:cNvPr>
          <p:cNvSpPr txBox="1"/>
          <p:nvPr/>
        </p:nvSpPr>
        <p:spPr>
          <a:xfrm>
            <a:off x="4086779" y="3607861"/>
            <a:ext cx="61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NAT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9516C9-E273-CCE0-13DA-FED33A3AE812}"/>
              </a:ext>
            </a:extLst>
          </p:cNvPr>
          <p:cNvSpPr txBox="1"/>
          <p:nvPr/>
        </p:nvSpPr>
        <p:spPr>
          <a:xfrm>
            <a:off x="7030805" y="3614344"/>
            <a:ext cx="61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NAT</a:t>
            </a: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8EB6D8E3-958C-9CEF-2653-64FC83AEE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566" y="4551712"/>
            <a:ext cx="82742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DE11026-6CE2-8687-F35D-CE385577B8ED}"/>
              </a:ext>
            </a:extLst>
          </p:cNvPr>
          <p:cNvSpPr txBox="1"/>
          <p:nvPr/>
        </p:nvSpPr>
        <p:spPr>
          <a:xfrm>
            <a:off x="3816294" y="4786908"/>
            <a:ext cx="125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Switch/Router</a:t>
            </a: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32F7F967-E80A-0097-8B16-484744E0A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030" y="4539357"/>
            <a:ext cx="82742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8686D34-EE9D-8709-5CE6-C5151E50F951}"/>
              </a:ext>
            </a:extLst>
          </p:cNvPr>
          <p:cNvSpPr txBox="1"/>
          <p:nvPr/>
        </p:nvSpPr>
        <p:spPr>
          <a:xfrm>
            <a:off x="2308758" y="4774553"/>
            <a:ext cx="125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Switch/Router</a:t>
            </a:r>
          </a:p>
        </p:txBody>
      </p:sp>
      <p:pic>
        <p:nvPicPr>
          <p:cNvPr id="44" name="Picture 1">
            <a:extLst>
              <a:ext uri="{FF2B5EF4-FFF2-40B4-BE49-F238E27FC236}">
                <a16:creationId xmlns:a16="http://schemas.microsoft.com/office/drawing/2014/main" id="{0791A238-ADF5-DE74-B753-30A2F8344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52" y="2241063"/>
            <a:ext cx="765439" cy="498425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FD890E6-F92C-A272-4CA1-12B55A3C43C7}"/>
              </a:ext>
            </a:extLst>
          </p:cNvPr>
          <p:cNvSpPr txBox="1"/>
          <p:nvPr/>
        </p:nvSpPr>
        <p:spPr>
          <a:xfrm>
            <a:off x="159252" y="2836705"/>
            <a:ext cx="901603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192.168.1.10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7171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3092D-B34D-B4F1-C7BA-B07673A7B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EDB1DD-F6F8-491D-73F5-A8E1C01E9258}"/>
              </a:ext>
            </a:extLst>
          </p:cNvPr>
          <p:cNvCxnSpPr>
            <a:cxnSpLocks/>
          </p:cNvCxnSpPr>
          <p:nvPr/>
        </p:nvCxnSpPr>
        <p:spPr>
          <a:xfrm>
            <a:off x="7370129" y="1531620"/>
            <a:ext cx="0" cy="4671695"/>
          </a:xfrm>
          <a:prstGeom prst="line">
            <a:avLst/>
          </a:prstGeom>
          <a:ln w="50800" cmpd="sng">
            <a:solidFill>
              <a:srgbClr val="FF505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F0D0DA-07C1-9582-924B-1568FD2A9D39}"/>
              </a:ext>
            </a:extLst>
          </p:cNvPr>
          <p:cNvCxnSpPr>
            <a:cxnSpLocks/>
          </p:cNvCxnSpPr>
          <p:nvPr/>
        </p:nvCxnSpPr>
        <p:spPr>
          <a:xfrm>
            <a:off x="4394519" y="1531620"/>
            <a:ext cx="0" cy="4671695"/>
          </a:xfrm>
          <a:prstGeom prst="line">
            <a:avLst/>
          </a:prstGeom>
          <a:ln w="50800" cmpd="sng">
            <a:solidFill>
              <a:schemeClr val="accent2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Arrow: Right 4">
            <a:extLst>
              <a:ext uri="{FF2B5EF4-FFF2-40B4-BE49-F238E27FC236}">
                <a16:creationId xmlns:a16="http://schemas.microsoft.com/office/drawing/2014/main" id="{78E0A491-8789-1625-38A0-1208A4F97A63}"/>
              </a:ext>
            </a:extLst>
          </p:cNvPr>
          <p:cNvSpPr/>
          <p:nvPr/>
        </p:nvSpPr>
        <p:spPr>
          <a:xfrm>
            <a:off x="1404301" y="2011680"/>
            <a:ext cx="10368599" cy="3223260"/>
          </a:xfrm>
          <a:prstGeom prst="rightArrow">
            <a:avLst/>
          </a:prstGeom>
          <a:solidFill>
            <a:srgbClr val="85C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645ADC5-AF05-7635-DA9B-B371B578F37F}"/>
              </a:ext>
            </a:extLst>
          </p:cNvPr>
          <p:cNvSpPr/>
          <p:nvPr/>
        </p:nvSpPr>
        <p:spPr>
          <a:xfrm>
            <a:off x="1489273" y="4034790"/>
            <a:ext cx="1391087" cy="33811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Physical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39060C-AF9A-FA32-9B8E-2D86643E4F53}"/>
              </a:ext>
            </a:extLst>
          </p:cNvPr>
          <p:cNvSpPr/>
          <p:nvPr/>
        </p:nvSpPr>
        <p:spPr>
          <a:xfrm>
            <a:off x="1489273" y="3639491"/>
            <a:ext cx="2848094" cy="31903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Internet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941234-BE94-E75B-2BEE-D0272C220F62}"/>
              </a:ext>
            </a:extLst>
          </p:cNvPr>
          <p:cNvSpPr/>
          <p:nvPr/>
        </p:nvSpPr>
        <p:spPr>
          <a:xfrm>
            <a:off x="1489272" y="3255444"/>
            <a:ext cx="8765025" cy="33832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Transport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DAE70D-32C0-B116-5486-38D69A763D83}"/>
              </a:ext>
            </a:extLst>
          </p:cNvPr>
          <p:cNvSpPr/>
          <p:nvPr/>
        </p:nvSpPr>
        <p:spPr>
          <a:xfrm>
            <a:off x="1489272" y="2866854"/>
            <a:ext cx="8799317" cy="3383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875F31-0B2E-A1E0-E9AC-C1FBB3264B4C}"/>
              </a:ext>
            </a:extLst>
          </p:cNvPr>
          <p:cNvSpPr/>
          <p:nvPr/>
        </p:nvSpPr>
        <p:spPr>
          <a:xfrm>
            <a:off x="2965332" y="4034790"/>
            <a:ext cx="1391087" cy="33811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Physical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E7D0EFD-2268-AFFB-0D36-3795F5DADE42}"/>
              </a:ext>
            </a:extLst>
          </p:cNvPr>
          <p:cNvSpPr/>
          <p:nvPr/>
        </p:nvSpPr>
        <p:spPr>
          <a:xfrm>
            <a:off x="4432182" y="4038600"/>
            <a:ext cx="1391087" cy="33811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Physical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053EDB8-1C8F-9A61-5CA8-C8DEC8F22AE7}"/>
              </a:ext>
            </a:extLst>
          </p:cNvPr>
          <p:cNvSpPr/>
          <p:nvPr/>
        </p:nvSpPr>
        <p:spPr>
          <a:xfrm>
            <a:off x="5921892" y="4042410"/>
            <a:ext cx="1391087" cy="33811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Physical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AE43DA5-A833-5E8E-17CB-1F5CB8CCF6AF}"/>
              </a:ext>
            </a:extLst>
          </p:cNvPr>
          <p:cNvSpPr/>
          <p:nvPr/>
        </p:nvSpPr>
        <p:spPr>
          <a:xfrm>
            <a:off x="7407792" y="4030980"/>
            <a:ext cx="1391087" cy="33811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Physical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3440D62-B695-F0F4-D95F-E587466A7B64}"/>
              </a:ext>
            </a:extLst>
          </p:cNvPr>
          <p:cNvSpPr/>
          <p:nvPr/>
        </p:nvSpPr>
        <p:spPr>
          <a:xfrm>
            <a:off x="8897502" y="4034790"/>
            <a:ext cx="1391087" cy="33811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Physical</a:t>
            </a: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F29C9A26-70BC-785B-F6A3-9E3F1F18E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399" y="1908175"/>
            <a:ext cx="9906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">
            <a:extLst>
              <a:ext uri="{FF2B5EF4-FFF2-40B4-BE49-F238E27FC236}">
                <a16:creationId xmlns:a16="http://schemas.microsoft.com/office/drawing/2014/main" id="{5C008CFE-F3E7-1FDA-6E52-2CBE3062D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979" y="1929863"/>
            <a:ext cx="9906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7D949DF-E4EF-8955-63DE-78971D2C5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435" y="4542859"/>
            <a:ext cx="82742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44E5719C-D406-B1A6-3036-A119B4DCE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85" y="4535239"/>
            <a:ext cx="82742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6BAB4C01-3D0B-CF8B-6AA4-E03F43EC7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795" y="4539049"/>
            <a:ext cx="82742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A482A35-DCFB-75EA-654A-7A1BB5145C43}"/>
              </a:ext>
            </a:extLst>
          </p:cNvPr>
          <p:cNvSpPr/>
          <p:nvPr/>
        </p:nvSpPr>
        <p:spPr>
          <a:xfrm>
            <a:off x="4442023" y="3631660"/>
            <a:ext cx="2848095" cy="33832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Internet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0FC4FD7-BC7A-A691-0F48-7AA959C1934D}"/>
              </a:ext>
            </a:extLst>
          </p:cNvPr>
          <p:cNvSpPr/>
          <p:nvPr/>
        </p:nvSpPr>
        <p:spPr>
          <a:xfrm>
            <a:off x="7406203" y="3624040"/>
            <a:ext cx="2848095" cy="33832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Internet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2BA733-C82C-F177-0446-4FAFFADC3B14}"/>
              </a:ext>
            </a:extLst>
          </p:cNvPr>
          <p:cNvCxnSpPr>
            <a:cxnSpLocks/>
          </p:cNvCxnSpPr>
          <p:nvPr/>
        </p:nvCxnSpPr>
        <p:spPr>
          <a:xfrm>
            <a:off x="1195613" y="2389534"/>
            <a:ext cx="730027" cy="1352828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BC98AA4-00F5-53A8-87D6-FFD1583FD9C7}"/>
              </a:ext>
            </a:extLst>
          </p:cNvPr>
          <p:cNvSpPr/>
          <p:nvPr/>
        </p:nvSpPr>
        <p:spPr>
          <a:xfrm>
            <a:off x="4123907" y="3268632"/>
            <a:ext cx="594566" cy="312945"/>
          </a:xfrm>
          <a:prstGeom prst="round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CA2992A-B296-6077-BE3D-9F4F5B4D4719}"/>
              </a:ext>
            </a:extLst>
          </p:cNvPr>
          <p:cNvSpPr/>
          <p:nvPr/>
        </p:nvSpPr>
        <p:spPr>
          <a:xfrm>
            <a:off x="7072846" y="3271815"/>
            <a:ext cx="594566" cy="312945"/>
          </a:xfrm>
          <a:prstGeom prst="round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C8EECF-5837-D562-F234-2B9734F27057}"/>
              </a:ext>
            </a:extLst>
          </p:cNvPr>
          <p:cNvSpPr txBox="1"/>
          <p:nvPr/>
        </p:nvSpPr>
        <p:spPr>
          <a:xfrm>
            <a:off x="2637230" y="1213051"/>
            <a:ext cx="1796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Network A (20.30.200.20)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C34609-F33A-63D4-920F-4C0E2D2A5204}"/>
              </a:ext>
            </a:extLst>
          </p:cNvPr>
          <p:cNvSpPr txBox="1"/>
          <p:nvPr/>
        </p:nvSpPr>
        <p:spPr>
          <a:xfrm>
            <a:off x="7404991" y="1203715"/>
            <a:ext cx="2150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Network B (</a:t>
            </a:r>
            <a:r>
              <a:rPr lang="en-US" dirty="0">
                <a:sym typeface="Wingdings" panose="05000000000000000000" pitchFamily="2" charset="2"/>
              </a:rPr>
              <a:t>104.18.16.133)</a:t>
            </a:r>
            <a:endParaRPr lang="en-US" dirty="0"/>
          </a:p>
        </p:txBody>
      </p:sp>
      <p:sp>
        <p:nvSpPr>
          <p:cNvPr id="35" name="Cloud 34">
            <a:extLst>
              <a:ext uri="{FF2B5EF4-FFF2-40B4-BE49-F238E27FC236}">
                <a16:creationId xmlns:a16="http://schemas.microsoft.com/office/drawing/2014/main" id="{C29496B3-F5B7-CCE5-8302-BFDD97D58112}"/>
              </a:ext>
            </a:extLst>
          </p:cNvPr>
          <p:cNvSpPr/>
          <p:nvPr/>
        </p:nvSpPr>
        <p:spPr>
          <a:xfrm>
            <a:off x="4825149" y="1334438"/>
            <a:ext cx="2067908" cy="1237229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Scary Internet Cloud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9A9421A-2B66-7FAF-4461-7839743BCE47}"/>
              </a:ext>
            </a:extLst>
          </p:cNvPr>
          <p:cNvCxnSpPr>
            <a:cxnSpLocks/>
          </p:cNvCxnSpPr>
          <p:nvPr/>
        </p:nvCxnSpPr>
        <p:spPr>
          <a:xfrm>
            <a:off x="1216880" y="2355244"/>
            <a:ext cx="822640" cy="1184747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3E9A91E-204E-2422-94E0-22956240E2EB}"/>
              </a:ext>
            </a:extLst>
          </p:cNvPr>
          <p:cNvSpPr txBox="1"/>
          <p:nvPr/>
        </p:nvSpPr>
        <p:spPr>
          <a:xfrm>
            <a:off x="85355" y="2075083"/>
            <a:ext cx="3779576" cy="338554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192.168.1.10:54321 </a:t>
            </a:r>
            <a:r>
              <a:rPr lang="en-US" sz="1600" dirty="0">
                <a:sym typeface="Wingdings" panose="05000000000000000000" pitchFamily="2" charset="2"/>
              </a:rPr>
              <a:t> 104.18.16.133:80</a:t>
            </a:r>
            <a:r>
              <a:rPr lang="en-US" sz="1600" dirty="0"/>
              <a:t> 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53F17CB-8AFE-5A32-D2D8-5D9D8ED4B59C}"/>
              </a:ext>
            </a:extLst>
          </p:cNvPr>
          <p:cNvCxnSpPr>
            <a:cxnSpLocks/>
          </p:cNvCxnSpPr>
          <p:nvPr/>
        </p:nvCxnSpPr>
        <p:spPr>
          <a:xfrm flipV="1">
            <a:off x="4831636" y="3425395"/>
            <a:ext cx="533637" cy="2203859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9EC4EBC-59EE-F69F-76B9-52DFBC645504}"/>
              </a:ext>
            </a:extLst>
          </p:cNvPr>
          <p:cNvCxnSpPr>
            <a:cxnSpLocks/>
          </p:cNvCxnSpPr>
          <p:nvPr/>
        </p:nvCxnSpPr>
        <p:spPr>
          <a:xfrm flipV="1">
            <a:off x="4836513" y="3763723"/>
            <a:ext cx="222469" cy="1790771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68F5F6E-9A56-FC40-FEA1-3FA0891D2FA9}"/>
              </a:ext>
            </a:extLst>
          </p:cNvPr>
          <p:cNvSpPr txBox="1"/>
          <p:nvPr/>
        </p:nvSpPr>
        <p:spPr>
          <a:xfrm>
            <a:off x="4074423" y="5554494"/>
            <a:ext cx="3779576" cy="338554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20.30.200.20</a:t>
            </a:r>
            <a:r>
              <a:rPr lang="en-US" sz="1600" dirty="0"/>
              <a:t>:54321 </a:t>
            </a:r>
            <a:r>
              <a:rPr lang="en-US" sz="1600" dirty="0">
                <a:sym typeface="Wingdings" panose="05000000000000000000" pitchFamily="2" charset="2"/>
              </a:rPr>
              <a:t> 104.18.16.133:80</a:t>
            </a:r>
            <a:r>
              <a:rPr lang="en-US" sz="1600" dirty="0"/>
              <a:t> 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CFDC5C9-2FF4-28A8-C516-D9E3F9336457}"/>
              </a:ext>
            </a:extLst>
          </p:cNvPr>
          <p:cNvCxnSpPr>
            <a:cxnSpLocks/>
          </p:cNvCxnSpPr>
          <p:nvPr/>
        </p:nvCxnSpPr>
        <p:spPr>
          <a:xfrm flipH="1">
            <a:off x="8830250" y="2456702"/>
            <a:ext cx="241926" cy="972298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61D71DF-E002-04E5-007E-3638C3A70291}"/>
              </a:ext>
            </a:extLst>
          </p:cNvPr>
          <p:cNvCxnSpPr>
            <a:cxnSpLocks/>
          </p:cNvCxnSpPr>
          <p:nvPr/>
        </p:nvCxnSpPr>
        <p:spPr>
          <a:xfrm flipH="1">
            <a:off x="9016837" y="2384280"/>
            <a:ext cx="110695" cy="1281914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5CD34F35-C914-FD1F-B7B2-61FBF0154ACC}"/>
              </a:ext>
            </a:extLst>
          </p:cNvPr>
          <p:cNvSpPr txBox="1"/>
          <p:nvPr/>
        </p:nvSpPr>
        <p:spPr>
          <a:xfrm>
            <a:off x="8034818" y="2133986"/>
            <a:ext cx="3779576" cy="338554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20.30.200.20</a:t>
            </a:r>
            <a:r>
              <a:rPr lang="en-US" sz="1600" dirty="0"/>
              <a:t>:54321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b="1" dirty="0">
                <a:solidFill>
                  <a:schemeClr val="accent1"/>
                </a:solidFill>
                <a:sym typeface="Wingdings" panose="05000000000000000000" pitchFamily="2" charset="2"/>
              </a:rPr>
              <a:t>10.100.1.50</a:t>
            </a:r>
            <a:r>
              <a:rPr lang="en-US" sz="1600" dirty="0">
                <a:sym typeface="Wingdings" panose="05000000000000000000" pitchFamily="2" charset="2"/>
              </a:rPr>
              <a:t>:80</a:t>
            </a:r>
            <a:r>
              <a:rPr lang="en-US" sz="1600" dirty="0"/>
              <a:t> 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4E579A85-A779-417D-00A8-28B5AE102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06" y="119566"/>
            <a:ext cx="9905998" cy="849747"/>
          </a:xfrm>
        </p:spPr>
        <p:txBody>
          <a:bodyPr/>
          <a:lstStyle/>
          <a:p>
            <a:r>
              <a:rPr lang="en-US" dirty="0"/>
              <a:t>OSI &amp; TCP/IP – Visualized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07A2CC0-360F-3299-3FA0-C2E15F815614}"/>
              </a:ext>
            </a:extLst>
          </p:cNvPr>
          <p:cNvCxnSpPr>
            <a:cxnSpLocks/>
          </p:cNvCxnSpPr>
          <p:nvPr/>
        </p:nvCxnSpPr>
        <p:spPr>
          <a:xfrm flipV="1">
            <a:off x="10446715" y="4983480"/>
            <a:ext cx="0" cy="928702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ABDAB03D-32A9-9102-4A9E-A34A17E34DFA}"/>
              </a:ext>
            </a:extLst>
          </p:cNvPr>
          <p:cNvSpPr txBox="1"/>
          <p:nvPr/>
        </p:nvSpPr>
        <p:spPr>
          <a:xfrm>
            <a:off x="9812129" y="5923222"/>
            <a:ext cx="142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Data Packet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D46E2EED-77E3-8B62-DC07-9DE32407F147}"/>
              </a:ext>
            </a:extLst>
          </p:cNvPr>
          <p:cNvSpPr txBox="1"/>
          <p:nvPr/>
        </p:nvSpPr>
        <p:spPr>
          <a:xfrm>
            <a:off x="2408807" y="4773017"/>
            <a:ext cx="125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Switch/Router</a:t>
            </a:r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B637E5F2-9A11-820C-00C3-DF8EE9648E8E}"/>
              </a:ext>
            </a:extLst>
          </p:cNvPr>
          <p:cNvSpPr txBox="1"/>
          <p:nvPr/>
        </p:nvSpPr>
        <p:spPr>
          <a:xfrm>
            <a:off x="1371087" y="2355244"/>
            <a:ext cx="1951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Originating Traffic</a:t>
            </a:r>
          </a:p>
        </p:txBody>
      </p:sp>
      <p:sp>
        <p:nvSpPr>
          <p:cNvPr id="1031" name="TextBox 1030">
            <a:extLst>
              <a:ext uri="{FF2B5EF4-FFF2-40B4-BE49-F238E27FC236}">
                <a16:creationId xmlns:a16="http://schemas.microsoft.com/office/drawing/2014/main" id="{848E7E48-6930-C251-A513-7ED2218B2D9C}"/>
              </a:ext>
            </a:extLst>
          </p:cNvPr>
          <p:cNvSpPr txBox="1"/>
          <p:nvPr/>
        </p:nvSpPr>
        <p:spPr>
          <a:xfrm>
            <a:off x="4939026" y="5842308"/>
            <a:ext cx="2831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Net-A NAT’d Source (Originating) IP Address</a:t>
            </a: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B6917C14-F583-B5B7-CC4F-A405C3C3D4DA}"/>
              </a:ext>
            </a:extLst>
          </p:cNvPr>
          <p:cNvSpPr txBox="1"/>
          <p:nvPr/>
        </p:nvSpPr>
        <p:spPr>
          <a:xfrm>
            <a:off x="9421756" y="1502565"/>
            <a:ext cx="2487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Net-B NAT’d Destination (Responding) IP</a:t>
            </a:r>
          </a:p>
        </p:txBody>
      </p:sp>
      <p:sp>
        <p:nvSpPr>
          <p:cNvPr id="1034" name="TextBox 1033">
            <a:extLst>
              <a:ext uri="{FF2B5EF4-FFF2-40B4-BE49-F238E27FC236}">
                <a16:creationId xmlns:a16="http://schemas.microsoft.com/office/drawing/2014/main" id="{656923F0-E6CE-FEA7-D6AE-BE1299DA6D66}"/>
              </a:ext>
            </a:extLst>
          </p:cNvPr>
          <p:cNvSpPr txBox="1"/>
          <p:nvPr/>
        </p:nvSpPr>
        <p:spPr>
          <a:xfrm>
            <a:off x="1925639" y="5067351"/>
            <a:ext cx="1939291" cy="23083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sz="900" dirty="0"/>
              <a:t>00:50:56:f1:00:c2 </a:t>
            </a:r>
            <a:r>
              <a:rPr lang="en-US" sz="900" dirty="0">
                <a:sym typeface="Wingdings" panose="05000000000000000000" pitchFamily="2" charset="2"/>
              </a:rPr>
              <a:t></a:t>
            </a:r>
            <a:r>
              <a:rPr lang="en-US" sz="900" dirty="0"/>
              <a:t> 00:00:ff:c1:2c:a9</a:t>
            </a:r>
          </a:p>
        </p:txBody>
      </p:sp>
      <p:pic>
        <p:nvPicPr>
          <p:cNvPr id="1039" name="Picture 2">
            <a:extLst>
              <a:ext uri="{FF2B5EF4-FFF2-40B4-BE49-F238E27FC236}">
                <a16:creationId xmlns:a16="http://schemas.microsoft.com/office/drawing/2014/main" id="{285D85CD-BF2F-F774-EA21-790F58F32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710" y="4539049"/>
            <a:ext cx="82742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2">
            <a:extLst>
              <a:ext uri="{FF2B5EF4-FFF2-40B4-BE49-F238E27FC236}">
                <a16:creationId xmlns:a16="http://schemas.microsoft.com/office/drawing/2014/main" id="{53F39100-C1F5-7A4C-40EF-4FF2E6ACC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520" y="4539549"/>
            <a:ext cx="82742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TextBox 1040">
            <a:extLst>
              <a:ext uri="{FF2B5EF4-FFF2-40B4-BE49-F238E27FC236}">
                <a16:creationId xmlns:a16="http://schemas.microsoft.com/office/drawing/2014/main" id="{A1288EA2-F66D-65B0-7977-8D8FDB394AC3}"/>
              </a:ext>
            </a:extLst>
          </p:cNvPr>
          <p:cNvSpPr txBox="1"/>
          <p:nvPr/>
        </p:nvSpPr>
        <p:spPr>
          <a:xfrm>
            <a:off x="3847567" y="4770435"/>
            <a:ext cx="125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Switch/Router</a:t>
            </a:r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id="{76F0AEF9-535B-DF96-E0D9-FE840E2E55AA}"/>
              </a:ext>
            </a:extLst>
          </p:cNvPr>
          <p:cNvSpPr txBox="1"/>
          <p:nvPr/>
        </p:nvSpPr>
        <p:spPr>
          <a:xfrm>
            <a:off x="6776747" y="4754936"/>
            <a:ext cx="125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Switch/Router</a:t>
            </a:r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DB935DE4-1CFF-CC8A-FDC3-5AFC4F1DC95C}"/>
              </a:ext>
            </a:extLst>
          </p:cNvPr>
          <p:cNvSpPr txBox="1"/>
          <p:nvPr/>
        </p:nvSpPr>
        <p:spPr>
          <a:xfrm>
            <a:off x="5257913" y="4770435"/>
            <a:ext cx="125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Switch/Router</a:t>
            </a:r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22E89316-8D68-BF1A-DE65-82296D2B6124}"/>
              </a:ext>
            </a:extLst>
          </p:cNvPr>
          <p:cNvSpPr txBox="1"/>
          <p:nvPr/>
        </p:nvSpPr>
        <p:spPr>
          <a:xfrm>
            <a:off x="8218086" y="4770436"/>
            <a:ext cx="125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Switch/Router</a:t>
            </a:r>
          </a:p>
        </p:txBody>
      </p:sp>
      <p:cxnSp>
        <p:nvCxnSpPr>
          <p:cNvPr id="1045" name="Straight Arrow Connector 1044">
            <a:extLst>
              <a:ext uri="{FF2B5EF4-FFF2-40B4-BE49-F238E27FC236}">
                <a16:creationId xmlns:a16="http://schemas.microsoft.com/office/drawing/2014/main" id="{62C270FB-D435-B5CA-4198-00F17F15EE33}"/>
              </a:ext>
            </a:extLst>
          </p:cNvPr>
          <p:cNvCxnSpPr>
            <a:cxnSpLocks/>
          </p:cNvCxnSpPr>
          <p:nvPr/>
        </p:nvCxnSpPr>
        <p:spPr>
          <a:xfrm flipV="1">
            <a:off x="1521835" y="5338445"/>
            <a:ext cx="517685" cy="391982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6" name="TextBox 1045">
            <a:extLst>
              <a:ext uri="{FF2B5EF4-FFF2-40B4-BE49-F238E27FC236}">
                <a16:creationId xmlns:a16="http://schemas.microsoft.com/office/drawing/2014/main" id="{B6AE8706-99AF-003C-09C5-F051E82E6E8E}"/>
              </a:ext>
            </a:extLst>
          </p:cNvPr>
          <p:cNvSpPr txBox="1"/>
          <p:nvPr/>
        </p:nvSpPr>
        <p:spPr>
          <a:xfrm>
            <a:off x="802339" y="5673543"/>
            <a:ext cx="2881663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Both </a:t>
            </a:r>
            <a:r>
              <a:rPr lang="en-US" dirty="0" err="1"/>
              <a:t>Src</a:t>
            </a:r>
            <a:r>
              <a:rPr lang="en-US" dirty="0"/>
              <a:t>/</a:t>
            </a:r>
            <a:r>
              <a:rPr lang="en-US" dirty="0" err="1"/>
              <a:t>Dst</a:t>
            </a:r>
            <a:r>
              <a:rPr lang="en-US" dirty="0"/>
              <a:t> MACs changes at every layer-2 hop</a:t>
            </a:r>
          </a:p>
        </p:txBody>
      </p:sp>
      <p:cxnSp>
        <p:nvCxnSpPr>
          <p:cNvPr id="1048" name="Straight Arrow Connector 1047">
            <a:extLst>
              <a:ext uri="{FF2B5EF4-FFF2-40B4-BE49-F238E27FC236}">
                <a16:creationId xmlns:a16="http://schemas.microsoft.com/office/drawing/2014/main" id="{5FC73616-1CBF-4B4E-8AD2-F1CFD2E0DF91}"/>
              </a:ext>
            </a:extLst>
          </p:cNvPr>
          <p:cNvCxnSpPr>
            <a:cxnSpLocks/>
          </p:cNvCxnSpPr>
          <p:nvPr/>
        </p:nvCxnSpPr>
        <p:spPr>
          <a:xfrm flipH="1" flipV="1">
            <a:off x="7578639" y="3593772"/>
            <a:ext cx="1240711" cy="2022143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" name="TextBox 1048">
            <a:extLst>
              <a:ext uri="{FF2B5EF4-FFF2-40B4-BE49-F238E27FC236}">
                <a16:creationId xmlns:a16="http://schemas.microsoft.com/office/drawing/2014/main" id="{83EB5259-D8F3-8572-F728-BCE2CE962BA8}"/>
              </a:ext>
            </a:extLst>
          </p:cNvPr>
          <p:cNvSpPr txBox="1"/>
          <p:nvPr/>
        </p:nvSpPr>
        <p:spPr>
          <a:xfrm>
            <a:off x="8218086" y="5581090"/>
            <a:ext cx="1425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May change during NAT</a:t>
            </a:r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69416921-C756-4323-7D62-C3D1E2D61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08" y="2473191"/>
            <a:ext cx="649790" cy="423119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797C43E-836C-6D7B-24BA-5BA3DF76D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049" y="2547969"/>
            <a:ext cx="410725" cy="42050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DED9B8-0939-907B-468A-CF4AD7AC8A9D}"/>
              </a:ext>
            </a:extLst>
          </p:cNvPr>
          <p:cNvSpPr txBox="1"/>
          <p:nvPr/>
        </p:nvSpPr>
        <p:spPr>
          <a:xfrm>
            <a:off x="144118" y="2946199"/>
            <a:ext cx="901603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192.168.1.10</a:t>
            </a:r>
            <a:endParaRPr 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EDC88D-20EC-DC9F-68DB-9919495DDE82}"/>
              </a:ext>
            </a:extLst>
          </p:cNvPr>
          <p:cNvSpPr txBox="1"/>
          <p:nvPr/>
        </p:nvSpPr>
        <p:spPr>
          <a:xfrm>
            <a:off x="11181667" y="3013391"/>
            <a:ext cx="851081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10.100.1.50</a:t>
            </a:r>
            <a:endParaRPr lang="en-US" sz="12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B20E2C9-80AF-D503-185B-7F98B808D827}"/>
              </a:ext>
            </a:extLst>
          </p:cNvPr>
          <p:cNvCxnSpPr>
            <a:cxnSpLocks/>
          </p:cNvCxnSpPr>
          <p:nvPr/>
        </p:nvCxnSpPr>
        <p:spPr>
          <a:xfrm flipH="1">
            <a:off x="6485230" y="1116226"/>
            <a:ext cx="1029357" cy="1827967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B949D5F-EB27-8BE6-66AE-AF579BE10E10}"/>
              </a:ext>
            </a:extLst>
          </p:cNvPr>
          <p:cNvSpPr txBox="1"/>
          <p:nvPr/>
        </p:nvSpPr>
        <p:spPr>
          <a:xfrm>
            <a:off x="7289977" y="754241"/>
            <a:ext cx="1692367" cy="39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GET </a:t>
            </a:r>
            <a:r>
              <a:rPr lang="en-US" dirty="0">
                <a:sym typeface="Wingdings" panose="05000000000000000000" pitchFamily="2" charset="2"/>
              </a:rPr>
              <a:t>/index.html 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45BCCA-48F4-81D1-2A06-60801900390B}"/>
              </a:ext>
            </a:extLst>
          </p:cNvPr>
          <p:cNvSpPr txBox="1"/>
          <p:nvPr/>
        </p:nvSpPr>
        <p:spPr>
          <a:xfrm>
            <a:off x="4086779" y="3607861"/>
            <a:ext cx="61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NAT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CD5BF4-7F89-4C2B-3E5F-50EDD1AC4465}"/>
              </a:ext>
            </a:extLst>
          </p:cNvPr>
          <p:cNvSpPr txBox="1"/>
          <p:nvPr/>
        </p:nvSpPr>
        <p:spPr>
          <a:xfrm>
            <a:off x="7030805" y="3614344"/>
            <a:ext cx="61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NAT</a:t>
            </a:r>
          </a:p>
        </p:txBody>
      </p:sp>
    </p:spTree>
    <p:extLst>
      <p:ext uri="{BB962C8B-B14F-4D97-AF65-F5344CB8AC3E}">
        <p14:creationId xmlns:p14="http://schemas.microsoft.com/office/powerpoint/2010/main" val="1277676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A092E-18CF-78D7-B40B-17794E94B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19C59-913F-B606-82CB-7F9CFAC2C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Got community-id?</a:t>
            </a:r>
          </a:p>
        </p:txBody>
      </p:sp>
      <p:pic>
        <p:nvPicPr>
          <p:cNvPr id="5" name="Picture 4" descr="got-community-id">
            <a:extLst>
              <a:ext uri="{FF2B5EF4-FFF2-40B4-BE49-F238E27FC236}">
                <a16:creationId xmlns:a16="http://schemas.microsoft.com/office/drawing/2014/main" id="{FDFA125C-EC6B-24AC-9B0F-1E5641B27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387" y="1414462"/>
            <a:ext cx="477202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73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2891-4304-67CC-B7EC-3E7691C34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community-id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B17F7-EC13-FC02-0433-26422AB29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Got community-id?</a:t>
            </a:r>
          </a:p>
          <a:p>
            <a:r>
              <a:rPr lang="en-US" dirty="0"/>
              <a:t>SIEM (Elastic, Splunk, etc.)</a:t>
            </a:r>
          </a:p>
          <a:p>
            <a:r>
              <a:rPr lang="en-US" dirty="0" err="1"/>
              <a:t>Corelight</a:t>
            </a:r>
            <a:r>
              <a:rPr lang="en-US" dirty="0"/>
              <a:t>/community-id-spec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https://github.com/corelight/pycommunityid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https://github.com/corelight/community-id-spec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https://zeek.org/2019/07/an-update-on-community-id/</a:t>
            </a:r>
          </a:p>
          <a:p>
            <a:r>
              <a:rPr lang="en-US" dirty="0"/>
              <a:t>Zeek</a:t>
            </a:r>
          </a:p>
          <a:p>
            <a:r>
              <a:rPr lang="en-US" dirty="0"/>
              <a:t>Wireshark/TShark</a:t>
            </a:r>
          </a:p>
        </p:txBody>
      </p:sp>
    </p:spTree>
    <p:extLst>
      <p:ext uri="{BB962C8B-B14F-4D97-AF65-F5344CB8AC3E}">
        <p14:creationId xmlns:p14="http://schemas.microsoft.com/office/powerpoint/2010/main" val="643190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/>
              <a:t>community-id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3F5DF1-E526-1827-6325-B2B4294898EF}"/>
              </a:ext>
            </a:extLst>
          </p:cNvPr>
          <p:cNvSpPr txBox="1"/>
          <p:nvPr/>
        </p:nvSpPr>
        <p:spPr>
          <a:xfrm>
            <a:off x="369841" y="1066801"/>
            <a:ext cx="11255829" cy="3640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  <a:lvl2pPr marL="685800" lvl="1" indent="-228600" defTabSz="9144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/>
            </a:lvl2pPr>
            <a:lvl3pPr marL="1143000" indent="-228600" defTabSz="9144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</a:lvl3pPr>
            <a:lvl4pPr marL="1600200" indent="-228600" defTabSz="9144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/>
            </a:lvl4pPr>
            <a:lvl5pPr marL="2057400" indent="-228600" defTabSz="9144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/>
            </a:lvl5pPr>
            <a:lvl6pPr marL="2514600" indent="-228600" defTabSz="9144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/>
            </a:lvl6pPr>
            <a:lvl7pPr marL="2971800" indent="-228600" defTabSz="9144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/>
            </a:lvl7pPr>
            <a:lvl8pPr marL="3429000" indent="-228600" defTabSz="9144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/>
            </a:lvl8pPr>
            <a:lvl9pPr marL="3886200" indent="-228600" defTabSz="9144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/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The </a:t>
            </a:r>
            <a:r>
              <a:rPr lang="en-US" sz="3200" u="sng" dirty="0">
                <a:solidFill>
                  <a:schemeClr val="bg1"/>
                </a:solidFill>
              </a:rPr>
              <a:t>5 tuple</a:t>
            </a:r>
            <a:r>
              <a:rPr lang="en-US" sz="3200" dirty="0">
                <a:solidFill>
                  <a:schemeClr val="bg1"/>
                </a:solidFill>
              </a:rPr>
              <a:t> of a network connection is also commonly used to identify, correlate, or associate traffic in an environment between two hosts.   </a:t>
            </a:r>
          </a:p>
          <a:p>
            <a:pPr marL="514350" indent="-514350"/>
            <a:endParaRPr lang="en-US" sz="3600" dirty="0">
              <a:solidFill>
                <a:schemeClr val="bg1"/>
              </a:solidFill>
            </a:endParaRPr>
          </a:p>
          <a:p>
            <a:pPr lvl="1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Community ID Flow Hashing: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4980F6-F9DC-2C4A-0FDA-295A45527A01}"/>
              </a:ext>
            </a:extLst>
          </p:cNvPr>
          <p:cNvSpPr txBox="1"/>
          <p:nvPr/>
        </p:nvSpPr>
        <p:spPr>
          <a:xfrm>
            <a:off x="1817187" y="2731847"/>
            <a:ext cx="8212279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(SRC_IP | SRC_PORT) </a:t>
            </a: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| (DEST_IP – DST_PORT) | (PROTOCOL)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4201176-C473-4EB7-F5D1-703DBF6FE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187" y="4446975"/>
            <a:ext cx="4951740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bg1"/>
                </a:solidFill>
              </a:rPr>
              <a:t>1:hO+sN4H+MG5MY/8hIrXPqc4ZQz0= </a:t>
            </a:r>
          </a:p>
        </p:txBody>
      </p:sp>
    </p:spTree>
    <p:extLst>
      <p:ext uri="{BB962C8B-B14F-4D97-AF65-F5344CB8AC3E}">
        <p14:creationId xmlns:p14="http://schemas.microsoft.com/office/powerpoint/2010/main" val="2448685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id="{E2EFF0F7-0FF0-619C-462C-4DA3215E9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>
            <a:extLst>
              <a:ext uri="{FF2B5EF4-FFF2-40B4-BE49-F238E27FC236}">
                <a16:creationId xmlns:a16="http://schemas.microsoft.com/office/drawing/2014/main" id="{45F55F8C-5D20-73F8-82BB-F019B73E7A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/>
              <a:t>community-id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4EC363-62E2-FBDA-E77E-80FFB8EDDACB}"/>
              </a:ext>
            </a:extLst>
          </p:cNvPr>
          <p:cNvSpPr txBox="1"/>
          <p:nvPr/>
        </p:nvSpPr>
        <p:spPr>
          <a:xfrm>
            <a:off x="990600" y="2090448"/>
            <a:ext cx="10210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usage: community-id [-h] [--seed NUM] [--no-base64] [--verbose] ...</a:t>
            </a:r>
          </a:p>
        </p:txBody>
      </p:sp>
      <p:pic>
        <p:nvPicPr>
          <p:cNvPr id="11" name="Picture 10" descr="community-id">
            <a:extLst>
              <a:ext uri="{FF2B5EF4-FFF2-40B4-BE49-F238E27FC236}">
                <a16:creationId xmlns:a16="http://schemas.microsoft.com/office/drawing/2014/main" id="{C3C29746-95AB-272F-F443-D26383C1B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019" y="2855659"/>
            <a:ext cx="7668674" cy="210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71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id="{9D184283-14B0-8781-122B-3B6327B70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>
            <a:extLst>
              <a:ext uri="{FF2B5EF4-FFF2-40B4-BE49-F238E27FC236}">
                <a16:creationId xmlns:a16="http://schemas.microsoft.com/office/drawing/2014/main" id="{EE642962-1DA9-FE5B-2FB4-100D741877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/>
              <a:t>community-id (Wireshark)</a:t>
            </a:r>
            <a:endParaRPr dirty="0"/>
          </a:p>
        </p:txBody>
      </p:sp>
      <p:pic>
        <p:nvPicPr>
          <p:cNvPr id="3" name="Picture 2" descr="community-id wireshark">
            <a:extLst>
              <a:ext uri="{FF2B5EF4-FFF2-40B4-BE49-F238E27FC236}">
                <a16:creationId xmlns:a16="http://schemas.microsoft.com/office/drawing/2014/main" id="{DB69D078-E838-AA03-3EBC-718564D34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436" y="1837819"/>
            <a:ext cx="3528764" cy="4069670"/>
          </a:xfrm>
          <a:prstGeom prst="rect">
            <a:avLst/>
          </a:prstGeom>
        </p:spPr>
      </p:pic>
      <p:pic>
        <p:nvPicPr>
          <p:cNvPr id="6" name="Picture 5" descr="community-id wireshark">
            <a:extLst>
              <a:ext uri="{FF2B5EF4-FFF2-40B4-BE49-F238E27FC236}">
                <a16:creationId xmlns:a16="http://schemas.microsoft.com/office/drawing/2014/main" id="{9BCCC7E0-B09A-8D36-39C2-BB0427A3E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285" y="2309535"/>
            <a:ext cx="6588515" cy="291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73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id="{3DBB5C8C-5FC0-5017-78D6-173DC715C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>
            <a:extLst>
              <a:ext uri="{FF2B5EF4-FFF2-40B4-BE49-F238E27FC236}">
                <a16:creationId xmlns:a16="http://schemas.microsoft.com/office/drawing/2014/main" id="{039766E0-C10C-465A-052F-71BDC0CB73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/>
              <a:t>community-id (Zeek)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5AA579-1573-CF07-D31A-8470E9B101F0}"/>
              </a:ext>
            </a:extLst>
          </p:cNvPr>
          <p:cNvSpPr txBox="1"/>
          <p:nvPr/>
        </p:nvSpPr>
        <p:spPr>
          <a:xfrm>
            <a:off x="653369" y="1495525"/>
            <a:ext cx="9840459" cy="18374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defRPr sz="2400">
                <a:latin typeface="Arial"/>
                <a:cs typeface="Arial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sym typeface="Calibri"/>
              </a:rPr>
              <a:t>Included in Zeek 6+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Previously required installing an additional package via the package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Load: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policy/protocols/conn/community-id-</a:t>
            </a:r>
            <a:r>
              <a:rPr lang="en-US" sz="2000" dirty="0" err="1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logging.zeek</a:t>
            </a:r>
            <a:endParaRPr lang="en-US" sz="1800" dirty="0">
              <a:solidFill>
                <a:srgbClr val="00B0F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Adds an additional </a:t>
            </a:r>
            <a:r>
              <a:rPr lang="en-US" dirty="0" err="1">
                <a:solidFill>
                  <a:srgbClr val="00B0F0"/>
                </a:solidFill>
                <a:latin typeface="Arial"/>
                <a:cs typeface="Arial"/>
              </a:rPr>
              <a:t>community_id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field to the </a:t>
            </a:r>
            <a:r>
              <a:rPr lang="en-US" dirty="0">
                <a:solidFill>
                  <a:srgbClr val="00B0F0"/>
                </a:solidFill>
                <a:latin typeface="Arial"/>
                <a:cs typeface="Arial"/>
                <a:hlinkClick r:id="rId4" tooltip="Conn::Info typ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Conn::Info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record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6" name="Picture 5" descr="zeek community-id">
            <a:extLst>
              <a:ext uri="{FF2B5EF4-FFF2-40B4-BE49-F238E27FC236}">
                <a16:creationId xmlns:a16="http://schemas.microsoft.com/office/drawing/2014/main" id="{CA34AD34-06F8-5825-DD16-765CB5C58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7812" y="3191277"/>
            <a:ext cx="4524462" cy="26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0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 sz="4400" b="0" i="0" u="none" strike="noStrike" cap="none">
                <a:sym typeface="Arial Black"/>
              </a:rPr>
              <a:t>&gt; quser 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idx="1"/>
          </p:nvPr>
        </p:nvSpPr>
        <p:spPr>
          <a:xfrm>
            <a:off x="728518" y="941570"/>
            <a:ext cx="107349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endParaRPr lang="en-US"/>
          </a:p>
          <a:p>
            <a:pPr marL="0" indent="0">
              <a:buClr>
                <a:schemeClr val="bg1"/>
              </a:buClr>
              <a:buSzPts val="2800"/>
              <a:buNone/>
            </a:pPr>
            <a:r>
              <a:rPr lang="en-US">
                <a:solidFill>
                  <a:schemeClr val="bg2">
                    <a:lumMod val="90000"/>
                  </a:schemeClr>
                </a:solidFill>
                <a:latin typeface="Arial"/>
                <a:cs typeface="Arial"/>
                <a:sym typeface="Calibri"/>
              </a:rPr>
              <a:t>Troy Wojewoda</a:t>
            </a:r>
            <a:endParaRPr>
              <a:solidFill>
                <a:schemeClr val="bg2">
                  <a:lumMod val="9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1642918" y="1926451"/>
            <a:ext cx="10376629" cy="53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bg1"/>
              </a:buClr>
              <a:buSzPts val="2800"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Arial"/>
                <a:cs typeface="Arial"/>
                <a:sym typeface="Calibri"/>
              </a:rPr>
              <a:t>Security Analyst | Consultant | Threat Hunter | SOC | DFIR @BHIS</a:t>
            </a: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</a:pPr>
            <a:endParaRPr lang="en-US" sz="2800" dirty="0">
              <a:solidFill>
                <a:schemeClr val="bg1"/>
              </a:solidFill>
              <a:latin typeface="Arial"/>
              <a:cs typeface="Arial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59AE5E-1E23-4166-99E1-06FFA34D91CA}"/>
              </a:ext>
            </a:extLst>
          </p:cNvPr>
          <p:cNvSpPr txBox="1"/>
          <p:nvPr/>
        </p:nvSpPr>
        <p:spPr>
          <a:xfrm>
            <a:off x="1642918" y="2473773"/>
            <a:ext cx="609771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</a:pPr>
            <a:r>
              <a:rPr lang="en-US" sz="2400">
                <a:solidFill>
                  <a:schemeClr val="bg2">
                    <a:lumMod val="90000"/>
                  </a:schemeClr>
                </a:solidFill>
                <a:latin typeface="Arial"/>
                <a:cs typeface="Arial"/>
                <a:sym typeface="Calibri"/>
              </a:rPr>
              <a:t>Previously…</a:t>
            </a:r>
            <a:endParaRPr lang="en-US" sz="2400" b="1">
              <a:solidFill>
                <a:schemeClr val="bg2">
                  <a:lumMod val="90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13AACC-0AB2-1266-3603-2B61D54A2A6B}"/>
              </a:ext>
            </a:extLst>
          </p:cNvPr>
          <p:cNvGrpSpPr/>
          <p:nvPr/>
        </p:nvGrpSpPr>
        <p:grpSpPr>
          <a:xfrm>
            <a:off x="2045690" y="2244505"/>
            <a:ext cx="4980922" cy="2558426"/>
            <a:chOff x="3542372" y="2583752"/>
            <a:chExt cx="4980922" cy="255842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D3DB824-0FB5-4808-A343-773C9BD7804A}"/>
                </a:ext>
              </a:extLst>
            </p:cNvPr>
            <p:cNvSpPr txBox="1"/>
            <p:nvPr/>
          </p:nvSpPr>
          <p:spPr>
            <a:xfrm>
              <a:off x="4213259" y="3724680"/>
              <a:ext cx="31147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INCIDENT RESPONDER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7114AF-57AA-4F0C-9736-87494EEF812E}"/>
                </a:ext>
              </a:extLst>
            </p:cNvPr>
            <p:cNvSpPr txBox="1"/>
            <p:nvPr/>
          </p:nvSpPr>
          <p:spPr>
            <a:xfrm>
              <a:off x="6073955" y="4100238"/>
              <a:ext cx="23425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SOC MANAGER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5BD73D3-91D2-4D21-8573-BAE6FD948D43}"/>
                </a:ext>
              </a:extLst>
            </p:cNvPr>
            <p:cNvSpPr txBox="1"/>
            <p:nvPr/>
          </p:nvSpPr>
          <p:spPr>
            <a:xfrm rot="16200000">
              <a:off x="2787173" y="3524173"/>
              <a:ext cx="2342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FORENSICS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B272419-226C-4394-8F5C-49DE47D56080}"/>
                </a:ext>
              </a:extLst>
            </p:cNvPr>
            <p:cNvSpPr txBox="1"/>
            <p:nvPr/>
          </p:nvSpPr>
          <p:spPr>
            <a:xfrm>
              <a:off x="6180786" y="3428564"/>
              <a:ext cx="23425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(H|N)IDS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D0A75B-A3D2-4FCA-8EFC-EF3D140F59C4}"/>
                </a:ext>
              </a:extLst>
            </p:cNvPr>
            <p:cNvSpPr txBox="1"/>
            <p:nvPr/>
          </p:nvSpPr>
          <p:spPr>
            <a:xfrm>
              <a:off x="4077591" y="3428564"/>
              <a:ext cx="3034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1">
                      <a:lumMod val="75000"/>
                    </a:schemeClr>
                  </a:solidFill>
                </a:rPr>
                <a:t>MALWARE ANALYST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4745FD-A5E4-4292-B85E-758AA0297177}"/>
                </a:ext>
              </a:extLst>
            </p:cNvPr>
            <p:cNvSpPr txBox="1"/>
            <p:nvPr/>
          </p:nvSpPr>
          <p:spPr>
            <a:xfrm rot="16200000">
              <a:off x="2525007" y="3763225"/>
              <a:ext cx="23425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HOST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0E394E-8630-48BE-9C0A-78F3D53214F2}"/>
                </a:ext>
              </a:extLst>
            </p:cNvPr>
            <p:cNvSpPr txBox="1"/>
            <p:nvPr/>
          </p:nvSpPr>
          <p:spPr>
            <a:xfrm>
              <a:off x="3727594" y="4834401"/>
              <a:ext cx="23425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rgbClr val="FFCC66"/>
                  </a:solidFill>
                </a:rPr>
                <a:t>NETWORK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37B00A-C27D-4868-B668-EB9B5E579084}"/>
                </a:ext>
              </a:extLst>
            </p:cNvPr>
            <p:cNvSpPr txBox="1"/>
            <p:nvPr/>
          </p:nvSpPr>
          <p:spPr>
            <a:xfrm>
              <a:off x="4151102" y="4161926"/>
              <a:ext cx="2342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2">
                      <a:lumMod val="75000"/>
                    </a:schemeClr>
                  </a:solidFill>
                </a:rPr>
                <a:t>THREAT HUNTER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CD5400-1352-43FB-94BD-45BA86507A8F}"/>
                </a:ext>
              </a:extLst>
            </p:cNvPr>
            <p:cNvSpPr txBox="1"/>
            <p:nvPr/>
          </p:nvSpPr>
          <p:spPr>
            <a:xfrm>
              <a:off x="4333704" y="4406255"/>
              <a:ext cx="23425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2">
                      <a:lumMod val="75000"/>
                    </a:schemeClr>
                  </a:solidFill>
                </a:rPr>
                <a:t>INTEL</a:t>
              </a:r>
              <a:r>
                <a:rPr lang="en-US">
                  <a:solidFill>
                    <a:srgbClr val="FFC000"/>
                  </a:solidFill>
                </a:rPr>
                <a:t>LIGENCE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428F83-520C-4637-B301-EB2403CA63DB}"/>
                </a:ext>
              </a:extLst>
            </p:cNvPr>
            <p:cNvSpPr txBox="1"/>
            <p:nvPr/>
          </p:nvSpPr>
          <p:spPr>
            <a:xfrm>
              <a:off x="6252704" y="4485010"/>
              <a:ext cx="1674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</a:rPr>
                <a:t>SECURITY ENGINEER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70D0D7B-7F06-90F6-0EDD-B015BE1B18AC}"/>
              </a:ext>
            </a:extLst>
          </p:cNvPr>
          <p:cNvGrpSpPr/>
          <p:nvPr/>
        </p:nvGrpSpPr>
        <p:grpSpPr>
          <a:xfrm>
            <a:off x="7971320" y="2558571"/>
            <a:ext cx="3034546" cy="2396740"/>
            <a:chOff x="4858005" y="2690545"/>
            <a:chExt cx="5000582" cy="33285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3E4D2B0-AEC6-0A00-6593-045C64BB7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8005" y="2690545"/>
              <a:ext cx="5000582" cy="332851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D2B7A3-B878-AD2E-9902-26243620610B}"/>
                </a:ext>
              </a:extLst>
            </p:cNvPr>
            <p:cNvSpPr txBox="1"/>
            <p:nvPr/>
          </p:nvSpPr>
          <p:spPr>
            <a:xfrm rot="20660999">
              <a:off x="7657053" y="4830807"/>
              <a:ext cx="1731144" cy="512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Bradley Hand ITC" panose="03070402050302030203" pitchFamily="66" charset="0"/>
                </a:rPr>
                <a:t>PCAP</a:t>
              </a:r>
              <a:endParaRPr lang="en-US" sz="1600" b="1">
                <a:solidFill>
                  <a:schemeClr val="bg1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725F28-9525-D942-0364-59AE137746E7}"/>
                </a:ext>
              </a:extLst>
            </p:cNvPr>
            <p:cNvSpPr txBox="1"/>
            <p:nvPr/>
          </p:nvSpPr>
          <p:spPr>
            <a:xfrm>
              <a:off x="7611581" y="4774930"/>
              <a:ext cx="1731146" cy="512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^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9A3744F-DF37-A3A5-C821-F36F5FACE920}"/>
              </a:ext>
            </a:extLst>
          </p:cNvPr>
          <p:cNvSpPr txBox="1"/>
          <p:nvPr/>
        </p:nvSpPr>
        <p:spPr>
          <a:xfrm>
            <a:off x="4885285" y="5272951"/>
            <a:ext cx="6925716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defRPr sz="2400">
                <a:latin typeface="Arial"/>
                <a:cs typeface="Arial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sym typeface="Calibri"/>
              </a:rPr>
              <a:t>Education/Certifications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sym typeface="Calibri"/>
              </a:rPr>
              <a:t>BS Computer Engineering &amp; Computer Science (CNU)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sym typeface="Calibri"/>
              </a:rPr>
              <a:t>GSE, GRID, GNFA, GCFA, GCIH, GCIA, GREM, GAWN, GSEC (GOLD), CISSP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693E2-175A-2447-A25D-FF980BF1B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Where’s my EDR?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81C8759-E003-D1C0-5DE9-4C36AEA88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28" y="1876701"/>
            <a:ext cx="7116657" cy="3810377"/>
          </a:xfrm>
          <a:prstGeom prst="rect">
            <a:avLst/>
          </a:prstGeom>
        </p:spPr>
      </p:pic>
      <p:pic>
        <p:nvPicPr>
          <p:cNvPr id="7" name="Picture 6" descr="A movie poster of two men&#10;&#10;AI-generated content may be incorrect.">
            <a:extLst>
              <a:ext uri="{FF2B5EF4-FFF2-40B4-BE49-F238E27FC236}">
                <a16:creationId xmlns:a16="http://schemas.microsoft.com/office/drawing/2014/main" id="{579E9E79-7829-681B-E76E-329635D35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79" y="1914848"/>
            <a:ext cx="3123877" cy="377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91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id="{521D7740-90EE-7717-E3ED-5563D8AA3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box with numbers&#10;&#10;AI-generated content may be incorrect.">
            <a:extLst>
              <a:ext uri="{FF2B5EF4-FFF2-40B4-BE49-F238E27FC236}">
                <a16:creationId xmlns:a16="http://schemas.microsoft.com/office/drawing/2014/main" id="{582B6E1B-64BE-63E6-320E-0EED4CFAA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814" y="3175606"/>
            <a:ext cx="5889970" cy="1248731"/>
          </a:xfrm>
          <a:prstGeom prst="rect">
            <a:avLst/>
          </a:prstGeom>
        </p:spPr>
      </p:pic>
      <p:sp>
        <p:nvSpPr>
          <p:cNvPr id="78" name="Shape 78">
            <a:extLst>
              <a:ext uri="{FF2B5EF4-FFF2-40B4-BE49-F238E27FC236}">
                <a16:creationId xmlns:a16="http://schemas.microsoft.com/office/drawing/2014/main" id="{AA28728F-1161-2BE9-2714-83A99D5D37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 dirty="0"/>
              <a:t>Network Protocols Provide Insight</a:t>
            </a:r>
            <a:endParaRPr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6951B6-5CED-9C14-FA91-7BE4B466016B}"/>
              </a:ext>
            </a:extLst>
          </p:cNvPr>
          <p:cNvSpPr txBox="1"/>
          <p:nvPr/>
        </p:nvSpPr>
        <p:spPr>
          <a:xfrm>
            <a:off x="1861457" y="1317307"/>
            <a:ext cx="7502886" cy="46987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defRPr sz="2400">
                <a:latin typeface="Arial"/>
                <a:cs typeface="Arial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sym typeface="Calibri"/>
              </a:rPr>
              <a:t>DHCP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sym typeface="Calibri"/>
              </a:rPr>
              <a:t>Inform/Request – MAC, Assigned/Requested IP, Hostname</a:t>
            </a:r>
          </a:p>
          <a:p>
            <a:r>
              <a:rPr lang="en-US" dirty="0">
                <a:solidFill>
                  <a:schemeClr val="bg1"/>
                </a:solidFill>
                <a:sym typeface="Calibri"/>
              </a:rPr>
              <a:t>DNS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sym typeface="Calibri"/>
              </a:rPr>
              <a:t>OS and Application Traffic</a:t>
            </a:r>
          </a:p>
          <a:p>
            <a:r>
              <a:rPr lang="en-US" dirty="0">
                <a:solidFill>
                  <a:schemeClr val="bg1"/>
                </a:solidFill>
                <a:sym typeface="Calibri"/>
              </a:rPr>
              <a:t>NTP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sym typeface="Calibri"/>
              </a:rPr>
              <a:t>OS and Application Traffic</a:t>
            </a:r>
          </a:p>
          <a:p>
            <a:r>
              <a:rPr lang="en-US" dirty="0">
                <a:solidFill>
                  <a:schemeClr val="bg1"/>
                </a:solidFill>
                <a:sym typeface="Calibri"/>
              </a:rPr>
              <a:t>HTTP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sym typeface="Calibri"/>
              </a:rPr>
              <a:t>User-Agents</a:t>
            </a:r>
          </a:p>
          <a:p>
            <a:r>
              <a:rPr lang="en-US" dirty="0">
                <a:solidFill>
                  <a:schemeClr val="bg1"/>
                </a:solidFill>
                <a:sym typeface="Calibri"/>
              </a:rPr>
              <a:t>TLS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sym typeface="Calibri"/>
              </a:rPr>
              <a:t>JA3/JA4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sym typeface="Calibri"/>
              </a:rPr>
              <a:t>SNI Field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00AEC8-9A77-8B3C-70E8-65CF61526CCB}"/>
              </a:ext>
            </a:extLst>
          </p:cNvPr>
          <p:cNvSpPr txBox="1"/>
          <p:nvPr/>
        </p:nvSpPr>
        <p:spPr>
          <a:xfrm>
            <a:off x="4463144" y="4250167"/>
            <a:ext cx="7502886" cy="24652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defRPr sz="2400">
                <a:latin typeface="Arial"/>
                <a:cs typeface="Arial"/>
              </a:defRPr>
            </a:lvl1pPr>
          </a:lstStyle>
          <a:p>
            <a:r>
              <a:rPr lang="en-US" dirty="0">
                <a:solidFill>
                  <a:srgbClr val="FFC000"/>
                </a:solidFill>
                <a:sym typeface="Calibri"/>
              </a:rPr>
              <a:t>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000"/>
                </a:solidFill>
                <a:sym typeface="Calibri"/>
              </a:rPr>
              <a:t>IP TTL (Windows: 128, Linux/Mac: 64, Appliances/</a:t>
            </a:r>
            <a:r>
              <a:rPr lang="en-US" sz="2000" dirty="0" err="1">
                <a:solidFill>
                  <a:srgbClr val="FFC000"/>
                </a:solidFill>
                <a:sym typeface="Calibri"/>
              </a:rPr>
              <a:t>etc</a:t>
            </a:r>
            <a:r>
              <a:rPr lang="en-US" sz="2000" dirty="0">
                <a:solidFill>
                  <a:srgbClr val="FFC000"/>
                </a:solidFill>
                <a:sym typeface="Calibri"/>
              </a:rPr>
              <a:t>: 255) </a:t>
            </a:r>
          </a:p>
          <a:p>
            <a:r>
              <a:rPr lang="en-US" dirty="0">
                <a:solidFill>
                  <a:srgbClr val="FFC000"/>
                </a:solidFill>
                <a:sym typeface="Calibri"/>
              </a:rPr>
              <a:t>ICMP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000"/>
                </a:solidFill>
                <a:sym typeface="Calibri"/>
              </a:rPr>
              <a:t>Payload Field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C000"/>
                </a:solidFill>
                <a:sym typeface="Calibri"/>
              </a:rPr>
              <a:t>abcdefghijklmnopqrstuvwabcdefghi</a:t>
            </a:r>
            <a:r>
              <a:rPr lang="en-US" dirty="0">
                <a:solidFill>
                  <a:srgbClr val="FFC000"/>
                </a:solidFill>
                <a:sym typeface="Calibri"/>
              </a:rPr>
              <a:t> (win)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sym typeface="Calibri"/>
              </a:rPr>
              <a:t>0x10…0x37 (</a:t>
            </a:r>
            <a:r>
              <a:rPr lang="en-US" dirty="0" err="1">
                <a:solidFill>
                  <a:srgbClr val="FFC000"/>
                </a:solidFill>
                <a:sym typeface="Calibri"/>
              </a:rPr>
              <a:t>linux</a:t>
            </a:r>
            <a:r>
              <a:rPr lang="en-US" dirty="0">
                <a:solidFill>
                  <a:srgbClr val="FFC000"/>
                </a:solidFill>
                <a:sym typeface="Calibri"/>
              </a:rPr>
              <a:t>/mac)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C000"/>
              </a:solidFill>
              <a:sym typeface="Calibri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B3EAA70-53A1-C68F-D587-C8F15F854C5C}"/>
              </a:ext>
            </a:extLst>
          </p:cNvPr>
          <p:cNvCxnSpPr>
            <a:cxnSpLocks/>
          </p:cNvCxnSpPr>
          <p:nvPr/>
        </p:nvCxnSpPr>
        <p:spPr>
          <a:xfrm flipH="1">
            <a:off x="7587343" y="4332514"/>
            <a:ext cx="2373086" cy="1981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76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15AA7-2A43-F2D8-9983-F5E835F82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9B73A-2586-27C2-CB5F-39E02569D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FCB269-8D0D-898C-C8AF-4AAE585BB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057610"/>
              </p:ext>
            </p:extLst>
          </p:nvPr>
        </p:nvGraphicFramePr>
        <p:xfrm>
          <a:off x="903515" y="1284515"/>
          <a:ext cx="9710056" cy="5081157"/>
        </p:xfrm>
        <a:graphic>
          <a:graphicData uri="http://schemas.openxmlformats.org/drawingml/2006/table">
            <a:tbl>
              <a:tblPr/>
              <a:tblGrid>
                <a:gridCol w="1589313">
                  <a:extLst>
                    <a:ext uri="{9D8B030D-6E8A-4147-A177-3AD203B41FA5}">
                      <a16:colId xmlns:a16="http://schemas.microsoft.com/office/drawing/2014/main" val="3628875505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1926975620"/>
                    </a:ext>
                  </a:extLst>
                </a:gridCol>
                <a:gridCol w="6923314">
                  <a:extLst>
                    <a:ext uri="{9D8B030D-6E8A-4147-A177-3AD203B41FA5}">
                      <a16:colId xmlns:a16="http://schemas.microsoft.com/office/drawing/2014/main" val="1030040465"/>
                    </a:ext>
                  </a:extLst>
                </a:gridCol>
              </a:tblGrid>
              <a:tr h="18691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Message Type</a:t>
                      </a: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Sender</a:t>
                      </a: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Purpose</a:t>
                      </a: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815801"/>
                  </a:ext>
                </a:extLst>
              </a:tr>
              <a:tr h="46004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>
                          <a:solidFill>
                            <a:srgbClr val="00B0F0"/>
                          </a:solidFill>
                        </a:rPr>
                        <a:t>DHCPDISCOVER</a:t>
                      </a:r>
                      <a:endParaRPr lang="en-US" sz="1600" dirty="0">
                        <a:solidFill>
                          <a:srgbClr val="00B0F0"/>
                        </a:solidFill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Client</a:t>
                      </a: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 dirty="0">
                          <a:solidFill>
                            <a:srgbClr val="00B0F0"/>
                          </a:solidFill>
                        </a:rPr>
                        <a:t>Broadcast message sent to locate available DHCP servers. The client has no IP address yet.</a:t>
                      </a: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562948"/>
                  </a:ext>
                </a:extLst>
              </a:tr>
              <a:tr h="59859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DHCPOFFER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Server</a:t>
                      </a: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</a:rPr>
                        <a:t>Response to DHCPDISCOVER, offering an IP address, lease duration, and other configuration parameters.</a:t>
                      </a: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557922"/>
                  </a:ext>
                </a:extLst>
              </a:tr>
              <a:tr h="46004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>
                          <a:solidFill>
                            <a:srgbClr val="FFC000"/>
                          </a:solidFill>
                        </a:rPr>
                        <a:t>DHCPREQUEST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Client</a:t>
                      </a: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 dirty="0">
                          <a:solidFill>
                            <a:srgbClr val="FFC000"/>
                          </a:solidFill>
                        </a:rPr>
                        <a:t>Sent by the client to accept a specific server's offer or to renew its current IP lease.</a:t>
                      </a: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8098"/>
                  </a:ext>
                </a:extLst>
              </a:tr>
              <a:tr h="46004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DHCPACK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Server</a:t>
                      </a: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</a:rPr>
                        <a:t>Acknowledges the DHCPREQUEST, confirms the lease, and finalizes the configuration parameters.</a:t>
                      </a: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893368"/>
                  </a:ext>
                </a:extLst>
              </a:tr>
              <a:tr h="59859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DHCPNAK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Server</a:t>
                      </a: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</a:rPr>
                        <a:t>Negative Acknowledgment. Sent to reject a DHCPREQUEST (e.g., if the requested IP is no longer available).</a:t>
                      </a: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420611"/>
                  </a:ext>
                </a:extLst>
              </a:tr>
              <a:tr h="59859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DHCPDECLINE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Client</a:t>
                      </a: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</a:rPr>
                        <a:t>Notifies the server that the offered IP address is already in use (e.g., detected by an Address Resolution Protocol/ARP check).</a:t>
                      </a: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58489"/>
                  </a:ext>
                </a:extLst>
              </a:tr>
              <a:tr h="73714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DHCPRELEASE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Client</a:t>
                      </a: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Informs the server that the client is voluntarily giving up its IP address, allowing the server to immediately return it to the available pool.</a:t>
                      </a: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56885"/>
                  </a:ext>
                </a:extLst>
              </a:tr>
              <a:tr h="73714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>
                          <a:solidFill>
                            <a:srgbClr val="FFC000"/>
                          </a:solidFill>
                        </a:rPr>
                        <a:t>DHCPINFORM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Client</a:t>
                      </a: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 dirty="0">
                          <a:solidFill>
                            <a:srgbClr val="FFC000"/>
                          </a:solidFill>
                        </a:rPr>
                        <a:t>Requests additional local configuration parameters (like DNS or NTP server addresses) from the server after the client already has a valid IP address.</a:t>
                      </a:r>
                    </a:p>
                  </a:txBody>
                  <a:tcPr marL="43953" marR="43953" marT="21976" marB="21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369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320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id="{BB193600-BCDC-A695-A9DD-7D4208D36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>
            <a:extLst>
              <a:ext uri="{FF2B5EF4-FFF2-40B4-BE49-F238E27FC236}">
                <a16:creationId xmlns:a16="http://schemas.microsoft.com/office/drawing/2014/main" id="{055DA659-4B3A-07C6-0AE8-7725151F32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 dirty="0"/>
              <a:t>NSM in the Cloud-</a:t>
            </a:r>
            <a:r>
              <a:rPr lang="en-US" i="1" dirty="0" err="1"/>
              <a:t>ish</a:t>
            </a:r>
            <a:r>
              <a:rPr lang="en-US" i="1" dirty="0"/>
              <a:t> (Zeek – DfE)</a:t>
            </a:r>
            <a:endParaRPr i="1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7CF324B5-29A5-F001-C852-8446D4BAD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434" y="1116419"/>
            <a:ext cx="9441366" cy="536058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/>
              <a:t>Option 1: M365 Defender Portal</a:t>
            </a:r>
          </a:p>
          <a:p>
            <a:pPr lvl="1"/>
            <a:r>
              <a:rPr lang="en-US"/>
              <a:t>Hunting -&gt; Advanced Hunting</a:t>
            </a:r>
          </a:p>
          <a:p>
            <a:pPr marL="457200" lvl="1" indent="0">
              <a:buNone/>
            </a:pPr>
            <a:r>
              <a:rPr lang="en-US"/>
              <a:t>Option 2: Graph API</a:t>
            </a:r>
          </a:p>
          <a:p>
            <a:pPr lvl="1"/>
            <a:r>
              <a:rPr lang="en-US"/>
              <a:t>https://graph.microsoft.com/v1.0/security/microsoft.graph.security.runHuntingQuery</a:t>
            </a:r>
          </a:p>
          <a:p>
            <a:pPr marL="914400" lvl="1" indent="-457200">
              <a:buAutoNum type="arabicPeriod"/>
            </a:pPr>
            <a:endParaRPr lang="en-US"/>
          </a:p>
          <a:p>
            <a:pPr marL="457200" lvl="1" indent="0">
              <a:buNone/>
            </a:pPr>
            <a:r>
              <a:rPr lang="en-US"/>
              <a:t>Schema:</a:t>
            </a:r>
          </a:p>
          <a:p>
            <a:pPr marL="457200" lvl="1" indent="0">
              <a:buNone/>
            </a:pPr>
            <a:r>
              <a:rPr lang="en-US"/>
              <a:t>Devices -&gt; </a:t>
            </a:r>
            <a:r>
              <a:rPr lang="en-US" i="1" err="1"/>
              <a:t>DeviceNetworkEvents</a:t>
            </a:r>
            <a:endParaRPr lang="en-US" i="1"/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E0F37-1008-2CC5-7222-C007ACE98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867" y="3204496"/>
            <a:ext cx="2377425" cy="283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8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id="{3BDEF7C4-7707-2CF7-2F7A-167D31DA6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>
            <a:extLst>
              <a:ext uri="{FF2B5EF4-FFF2-40B4-BE49-F238E27FC236}">
                <a16:creationId xmlns:a16="http://schemas.microsoft.com/office/drawing/2014/main" id="{C213DF7C-C507-27CA-46E9-786E16F0B8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NSM in the Cloud-</a:t>
            </a:r>
            <a:r>
              <a:rPr lang="en-US" i="1" err="1"/>
              <a:t>ish</a:t>
            </a:r>
            <a:endParaRPr i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C57AE3-1EAB-1AF4-5D3B-7FF0DF282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162" y="1402112"/>
            <a:ext cx="7304468" cy="46558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DF9E9C-F1B7-3A0C-5A19-1C243A147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38" y="1608174"/>
            <a:ext cx="2552655" cy="222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52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id="{73966DDA-34CA-1F3E-2796-846E11456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>
            <a:extLst>
              <a:ext uri="{FF2B5EF4-FFF2-40B4-BE49-F238E27FC236}">
                <a16:creationId xmlns:a16="http://schemas.microsoft.com/office/drawing/2014/main" id="{4ECFE85C-1CF6-0C0E-D684-256C331DB3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NSM in the Cloud-</a:t>
            </a:r>
            <a:r>
              <a:rPr lang="en-US" i="1" err="1"/>
              <a:t>ish</a:t>
            </a:r>
            <a:endParaRPr i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95EDAF-B89E-FC22-E72D-DA559E2FB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599" y="1066801"/>
            <a:ext cx="6762802" cy="549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45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65FE5-B9E6-3F92-CD8A-EDFB255B6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Toppings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56941-3F79-66D6-2982-AD0CE82CB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DHCP Logs (Mapping </a:t>
            </a:r>
            <a:r>
              <a:rPr lang="en-US" dirty="0" err="1"/>
              <a:t>Host:IP</a:t>
            </a:r>
            <a:r>
              <a:rPr lang="en-US" dirty="0"/>
              <a:t>)</a:t>
            </a:r>
          </a:p>
          <a:p>
            <a:r>
              <a:rPr lang="en-US" dirty="0"/>
              <a:t>NetFlow (community-id/flow hashing)</a:t>
            </a:r>
          </a:p>
          <a:p>
            <a:r>
              <a:rPr lang="en-US" dirty="0"/>
              <a:t>Web Proxy/Gateway Logs (Mapping </a:t>
            </a:r>
            <a:r>
              <a:rPr lang="en-US" dirty="0" err="1"/>
              <a:t>Host:IP</a:t>
            </a:r>
            <a:r>
              <a:rPr lang="en-US" dirty="0"/>
              <a:t>)</a:t>
            </a:r>
          </a:p>
          <a:p>
            <a:r>
              <a:rPr lang="en-US" dirty="0"/>
              <a:t>Sysmon (coming soon standard to a neighborhood near you…)</a:t>
            </a:r>
          </a:p>
          <a:p>
            <a:pPr lvl="1"/>
            <a:r>
              <a:rPr lang="en-US" dirty="0"/>
              <a:t>EID 3 - </a:t>
            </a:r>
            <a:r>
              <a:rPr lang="en-US" i="1" dirty="0">
                <a:solidFill>
                  <a:srgbClr val="FF7C80"/>
                </a:solidFill>
              </a:rPr>
              <a:t>no record of half-open TCP connections</a:t>
            </a:r>
            <a:endParaRPr lang="en-US" dirty="0"/>
          </a:p>
          <a:p>
            <a:pPr lvl="1"/>
            <a:r>
              <a:rPr lang="en-US" dirty="0"/>
              <a:t>EID 22 – </a:t>
            </a:r>
            <a:r>
              <a:rPr lang="en-US" i="1" dirty="0">
                <a:solidFill>
                  <a:srgbClr val="FF7C80"/>
                </a:solidFill>
              </a:rPr>
              <a:t>no record </a:t>
            </a:r>
            <a:r>
              <a:rPr lang="en-US" i="1">
                <a:solidFill>
                  <a:srgbClr val="FF7C80"/>
                </a:solidFill>
              </a:rPr>
              <a:t>of “direct-process” </a:t>
            </a:r>
            <a:r>
              <a:rPr lang="en-US" i="1" dirty="0">
                <a:solidFill>
                  <a:srgbClr val="FF7C80"/>
                </a:solidFill>
              </a:rPr>
              <a:t>DNS activity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F4A131-55C4-D672-9D86-6F417D3DD4D7}"/>
              </a:ext>
            </a:extLst>
          </p:cNvPr>
          <p:cNvCxnSpPr>
            <a:cxnSpLocks/>
          </p:cNvCxnSpPr>
          <p:nvPr/>
        </p:nvCxnSpPr>
        <p:spPr>
          <a:xfrm flipV="1">
            <a:off x="3657600" y="2895600"/>
            <a:ext cx="783771" cy="2830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918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A4264-9A67-099D-8E2A-C276D5958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38F61-63DE-E8AC-C4CA-7EE789BC8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Endpoint Telemetry – Ground Zero (Most Context)</a:t>
            </a:r>
          </a:p>
          <a:p>
            <a:r>
              <a:rPr lang="en-US" dirty="0"/>
              <a:t>Network Activity – Bird’s Eye View (High Ground)</a:t>
            </a:r>
          </a:p>
          <a:p>
            <a:r>
              <a:rPr lang="en-US" dirty="0"/>
              <a:t>Network Flow Data – Provides additional opportunities for correlation that scale </a:t>
            </a:r>
          </a:p>
          <a:p>
            <a:r>
              <a:rPr lang="en-US" dirty="0"/>
              <a:t>Correlation is key but not always possible</a:t>
            </a:r>
          </a:p>
          <a:p>
            <a:pPr lvl="1"/>
            <a:r>
              <a:rPr lang="en-US" dirty="0"/>
              <a:t>Always be looking for more dance moves</a:t>
            </a:r>
          </a:p>
          <a:p>
            <a:r>
              <a:rPr lang="en-US" dirty="0"/>
              <a:t>Continually Audit Data Sources</a:t>
            </a:r>
          </a:p>
          <a:p>
            <a:pPr lvl="1"/>
            <a:r>
              <a:rPr lang="en-US" dirty="0"/>
              <a:t>Gaps in coverage</a:t>
            </a:r>
          </a:p>
          <a:p>
            <a:pPr lvl="1"/>
            <a:r>
              <a:rPr lang="en-US" dirty="0"/>
              <a:t>Systems lacking EDR or similar technology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58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>
          <a:extLst>
            <a:ext uri="{FF2B5EF4-FFF2-40B4-BE49-F238E27FC236}">
              <a16:creationId xmlns:a16="http://schemas.microsoft.com/office/drawing/2014/main" id="{C1DF587C-F874-BC2C-A9E5-8DD3BB971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>
            <a:extLst>
              <a:ext uri="{FF2B5EF4-FFF2-40B4-BE49-F238E27FC236}">
                <a16:creationId xmlns:a16="http://schemas.microsoft.com/office/drawing/2014/main" id="{C273C0C7-F02A-1EC2-694B-9B99ED64F1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Upcoming…</a:t>
            </a:r>
            <a:endParaRPr sz="44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C5C54B-87A5-7F3F-177C-9D244FB79D62}"/>
              </a:ext>
            </a:extLst>
          </p:cNvPr>
          <p:cNvSpPr txBox="1"/>
          <p:nvPr/>
        </p:nvSpPr>
        <p:spPr>
          <a:xfrm>
            <a:off x="555662" y="1325563"/>
            <a:ext cx="88169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Check out my upcoming training opportunities!</a:t>
            </a:r>
          </a:p>
          <a:p>
            <a:endParaRPr lang="en-US" sz="2800" dirty="0">
              <a:solidFill>
                <a:srgbClr val="00B0F0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Workshop:</a:t>
            </a:r>
            <a:r>
              <a:rPr lang="en-US" sz="2800" dirty="0">
                <a:solidFill>
                  <a:srgbClr val="00B0F0"/>
                </a:solidFill>
              </a:rPr>
              <a:t> Foundations of Network Forensics &amp; Analysis </a:t>
            </a:r>
          </a:p>
          <a:p>
            <a:r>
              <a:rPr lang="en-US" sz="2800" dirty="0">
                <a:solidFill>
                  <a:schemeClr val="bg1"/>
                </a:solidFill>
              </a:rPr>
              <a:t>Date: </a:t>
            </a:r>
            <a:r>
              <a:rPr lang="en-US" sz="2800" dirty="0">
                <a:solidFill>
                  <a:srgbClr val="00B0F0"/>
                </a:solidFill>
              </a:rPr>
              <a:t>January 30,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3466D4-A8ED-83B6-38AF-875EFEDFA1C5}"/>
              </a:ext>
            </a:extLst>
          </p:cNvPr>
          <p:cNvSpPr txBox="1"/>
          <p:nvPr/>
        </p:nvSpPr>
        <p:spPr>
          <a:xfrm>
            <a:off x="555663" y="3535365"/>
            <a:ext cx="88169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Course: </a:t>
            </a:r>
            <a:r>
              <a:rPr lang="en-US" sz="2800" dirty="0">
                <a:solidFill>
                  <a:srgbClr val="00B0F0"/>
                </a:solidFill>
              </a:rPr>
              <a:t>Network Forensics &amp; Incident Response</a:t>
            </a:r>
          </a:p>
          <a:p>
            <a:r>
              <a:rPr lang="en-US" sz="2800" dirty="0">
                <a:solidFill>
                  <a:schemeClr val="bg1"/>
                </a:solidFill>
              </a:rPr>
              <a:t>Conference: </a:t>
            </a:r>
            <a:r>
              <a:rPr lang="en-US" sz="2800" dirty="0">
                <a:solidFill>
                  <a:srgbClr val="00B0F0"/>
                </a:solidFill>
              </a:rPr>
              <a:t>WWHF @ Mile High (in-Person or Virtual)</a:t>
            </a:r>
          </a:p>
          <a:p>
            <a:r>
              <a:rPr lang="en-US" sz="2800" dirty="0">
                <a:solidFill>
                  <a:schemeClr val="bg1"/>
                </a:solidFill>
              </a:rPr>
              <a:t>Dates: </a:t>
            </a:r>
            <a:r>
              <a:rPr lang="en-US" sz="2800" dirty="0">
                <a:solidFill>
                  <a:srgbClr val="00B0F0"/>
                </a:solidFill>
              </a:rPr>
              <a:t>February 10 – 11, 2026</a:t>
            </a:r>
          </a:p>
        </p:txBody>
      </p:sp>
    </p:spTree>
    <p:extLst>
      <p:ext uri="{BB962C8B-B14F-4D97-AF65-F5344CB8AC3E}">
        <p14:creationId xmlns:p14="http://schemas.microsoft.com/office/powerpoint/2010/main" val="2363754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0x3F</a:t>
            </a:r>
            <a:endParaRPr sz="44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52" name="Shape 252"/>
          <p:cNvSpPr txBox="1">
            <a:spLocks noGrp="1"/>
          </p:cNvSpPr>
          <p:nvPr>
            <p:ph idx="1"/>
          </p:nvPr>
        </p:nvSpPr>
        <p:spPr>
          <a:xfrm>
            <a:off x="838200" y="137749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>
              <a:buClr>
                <a:schemeClr val="bg1"/>
              </a:buClr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Black Hills Information Security</a:t>
            </a:r>
          </a:p>
          <a:p>
            <a:pPr lvl="1" fontAlgn="base">
              <a:buClr>
                <a:schemeClr val="bg1"/>
              </a:buClr>
            </a:pPr>
            <a:r>
              <a:rPr lang="en-US" u="sng" dirty="0">
                <a:solidFill>
                  <a:schemeClr val="bg1">
                    <a:lumMod val="95000"/>
                  </a:schemeClr>
                </a:solidFill>
              </a:rPr>
              <a:t>http://www.blackhillsinfosec.com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lvl="1" fontAlgn="base">
              <a:buClr>
                <a:schemeClr val="bg1"/>
              </a:buClr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@BHInfoSecurity</a:t>
            </a:r>
          </a:p>
          <a:p>
            <a:pPr fontAlgn="base">
              <a:buClr>
                <a:schemeClr val="bg1"/>
              </a:buClr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Troy Wojewoda</a:t>
            </a:r>
          </a:p>
          <a:p>
            <a:pPr lvl="1" fontAlgn="base">
              <a:buClr>
                <a:schemeClr val="bg1"/>
              </a:buClr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@wojeblaze</a:t>
            </a:r>
          </a:p>
          <a:p>
            <a:pPr lvl="1" fontAlgn="base">
              <a:buClr>
                <a:schemeClr val="bg1"/>
              </a:buClr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https://www.linkedin.com/in/troy-wojewoda-92387183</a:t>
            </a:r>
          </a:p>
          <a:p>
            <a:pPr marL="457200" lvl="1" indent="0" fontAlgn="base">
              <a:buClr>
                <a:schemeClr val="bg1"/>
              </a:buClr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lvl="1" fontAlgn="base">
              <a:buClr>
                <a:schemeClr val="bg1"/>
              </a:buClr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141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 dirty="0"/>
              <a:t>Endpoint vs. Network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BA6B33-55C5-442A-2123-FAC54A7218D3}"/>
              </a:ext>
            </a:extLst>
          </p:cNvPr>
          <p:cNvGrpSpPr/>
          <p:nvPr/>
        </p:nvGrpSpPr>
        <p:grpSpPr>
          <a:xfrm>
            <a:off x="4416467" y="1490571"/>
            <a:ext cx="4033261" cy="3099122"/>
            <a:chOff x="2704927" y="1671659"/>
            <a:chExt cx="5863693" cy="4642751"/>
          </a:xfrm>
        </p:grpSpPr>
        <p:sp>
          <p:nvSpPr>
            <p:cNvPr id="3" name="Speech Bubble: Oval 2">
              <a:extLst>
                <a:ext uri="{FF2B5EF4-FFF2-40B4-BE49-F238E27FC236}">
                  <a16:creationId xmlns:a16="http://schemas.microsoft.com/office/drawing/2014/main" id="{F970DEC9-77B9-D4EC-FFB7-E68EC616F706}"/>
                </a:ext>
              </a:extLst>
            </p:cNvPr>
            <p:cNvSpPr/>
            <p:nvPr/>
          </p:nvSpPr>
          <p:spPr>
            <a:xfrm>
              <a:off x="2704927" y="1794983"/>
              <a:ext cx="2658478" cy="1954120"/>
            </a:xfrm>
            <a:prstGeom prst="wedgeEllipseCallout">
              <a:avLst>
                <a:gd name="adj1" fmla="val 59854"/>
                <a:gd name="adj2" fmla="val 77602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All you need is a good EDR!</a:t>
              </a:r>
            </a:p>
          </p:txBody>
        </p:sp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B94B2F97-A7E4-F806-FF59-6A730DD225F5}"/>
                </a:ext>
              </a:extLst>
            </p:cNvPr>
            <p:cNvSpPr/>
            <p:nvPr/>
          </p:nvSpPr>
          <p:spPr>
            <a:xfrm>
              <a:off x="5910140" y="1671659"/>
              <a:ext cx="2658480" cy="1954120"/>
            </a:xfrm>
            <a:prstGeom prst="wedgeEllipseCallout">
              <a:avLst>
                <a:gd name="adj1" fmla="val -18083"/>
                <a:gd name="adj2" fmla="val 78959"/>
              </a:avLst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Silver bullets are for werewolves, not computers!</a:t>
              </a:r>
            </a:p>
          </p:txBody>
        </p:sp>
        <p:pic>
          <p:nvPicPr>
            <p:cNvPr id="5" name="Graphic 4" descr="Boardroom outline">
              <a:extLst>
                <a:ext uri="{FF2B5EF4-FFF2-40B4-BE49-F238E27FC236}">
                  <a16:creationId xmlns:a16="http://schemas.microsoft.com/office/drawing/2014/main" id="{438B8BB9-9F3D-4EBF-2ACB-CBBA96A77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41738" y="3655933"/>
              <a:ext cx="2658477" cy="2658477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FDA6A0B-96D9-7A90-3113-C16F9F943631}"/>
              </a:ext>
            </a:extLst>
          </p:cNvPr>
          <p:cNvSpPr txBox="1"/>
          <p:nvPr/>
        </p:nvSpPr>
        <p:spPr>
          <a:xfrm>
            <a:off x="5254871" y="4243905"/>
            <a:ext cx="1262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chemeClr val="accent1">
                    <a:lumMod val="60000"/>
                    <a:lumOff val="40000"/>
                  </a:schemeClr>
                </a:solidFill>
              </a:rPr>
              <a:t>Team EDR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10FA2-2668-8F88-FCB8-861375E29AE8}"/>
              </a:ext>
            </a:extLst>
          </p:cNvPr>
          <p:cNvSpPr txBox="1"/>
          <p:nvPr/>
        </p:nvSpPr>
        <p:spPr>
          <a:xfrm>
            <a:off x="7148986" y="4243905"/>
            <a:ext cx="1262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chemeClr val="accent4">
                    <a:lumMod val="60000"/>
                    <a:lumOff val="40000"/>
                  </a:schemeClr>
                </a:solidFill>
              </a:rPr>
              <a:t>Team NSM</a:t>
            </a:r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C4C1C7-EE72-19C0-C5A3-0FE1E2DB18DF}"/>
              </a:ext>
            </a:extLst>
          </p:cNvPr>
          <p:cNvSpPr txBox="1"/>
          <p:nvPr/>
        </p:nvSpPr>
        <p:spPr>
          <a:xfrm>
            <a:off x="5262173" y="5157976"/>
            <a:ext cx="14033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Depth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511B07-D8FE-C30F-480F-42061DFB9FE3}"/>
              </a:ext>
            </a:extLst>
          </p:cNvPr>
          <p:cNvSpPr txBox="1"/>
          <p:nvPr/>
        </p:nvSpPr>
        <p:spPr>
          <a:xfrm>
            <a:off x="6943145" y="5157976"/>
            <a:ext cx="1790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Breadth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A89962-DCDA-4EEE-8DB3-5F1979AA26D2}"/>
              </a:ext>
            </a:extLst>
          </p:cNvPr>
          <p:cNvSpPr txBox="1"/>
          <p:nvPr/>
        </p:nvSpPr>
        <p:spPr>
          <a:xfrm>
            <a:off x="8588362" y="3089743"/>
            <a:ext cx="36522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(1) NSM : many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OS Agnostic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High Ground Advantage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Rogue | Unmanaged System Detection</a:t>
            </a:r>
          </a:p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110BD8-0A33-1264-6467-06CF4FAB5FF2}"/>
              </a:ext>
            </a:extLst>
          </p:cNvPr>
          <p:cNvSpPr txBox="1"/>
          <p:nvPr/>
        </p:nvSpPr>
        <p:spPr>
          <a:xfrm>
            <a:off x="0" y="3383394"/>
            <a:ext cx="62863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Less Effective in Zero Trust Environments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Susceptible to Scalability Scenarios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Encryption Challenges</a:t>
            </a:r>
          </a:p>
          <a:p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54B815D9-99A8-5498-74FF-17DDF1E1E599}"/>
              </a:ext>
            </a:extLst>
          </p:cNvPr>
          <p:cNvSpPr/>
          <p:nvPr/>
        </p:nvSpPr>
        <p:spPr>
          <a:xfrm>
            <a:off x="1841994" y="1572892"/>
            <a:ext cx="1828598" cy="1526360"/>
          </a:xfrm>
          <a:prstGeom prst="wedgeEllipseCallout">
            <a:avLst>
              <a:gd name="adj1" fmla="val 185059"/>
              <a:gd name="adj2" fmla="val 6553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 IPoPs, Mo Problems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A8643FF5-09F2-FD0E-C80B-2F7928742A1C}"/>
              </a:ext>
            </a:extLst>
          </p:cNvPr>
          <p:cNvSpPr/>
          <p:nvPr/>
        </p:nvSpPr>
        <p:spPr>
          <a:xfrm>
            <a:off x="8540422" y="1327839"/>
            <a:ext cx="2254609" cy="1239616"/>
          </a:xfrm>
          <a:prstGeom prst="wedgeEllipseCallout">
            <a:avLst>
              <a:gd name="adj1" fmla="val -101369"/>
              <a:gd name="adj2" fmla="val 9871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How’s your NAC solution?</a:t>
            </a:r>
          </a:p>
        </p:txBody>
      </p:sp>
    </p:spTree>
    <p:extLst>
      <p:ext uri="{BB962C8B-B14F-4D97-AF65-F5344CB8AC3E}">
        <p14:creationId xmlns:p14="http://schemas.microsoft.com/office/powerpoint/2010/main" val="2359737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id="{B7176F7C-EA21-2112-CE93-CD91872C4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>
            <a:extLst>
              <a:ext uri="{FF2B5EF4-FFF2-40B4-BE49-F238E27FC236}">
                <a16:creationId xmlns:a16="http://schemas.microsoft.com/office/drawing/2014/main" id="{07877F20-C776-13FD-0931-533062A57D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 dirty="0"/>
              <a:t>NSM Placement</a:t>
            </a:r>
            <a:endParaRPr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910FFE2-DDC7-EF82-4884-BAC11FC13181}"/>
              </a:ext>
            </a:extLst>
          </p:cNvPr>
          <p:cNvCxnSpPr>
            <a:cxnSpLocks/>
          </p:cNvCxnSpPr>
          <p:nvPr/>
        </p:nvCxnSpPr>
        <p:spPr>
          <a:xfrm>
            <a:off x="4065814" y="3037114"/>
            <a:ext cx="67763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EC74A6C-C800-6534-021C-621E4975DF01}"/>
              </a:ext>
            </a:extLst>
          </p:cNvPr>
          <p:cNvCxnSpPr>
            <a:cxnSpLocks/>
          </p:cNvCxnSpPr>
          <p:nvPr/>
        </p:nvCxnSpPr>
        <p:spPr>
          <a:xfrm>
            <a:off x="4065814" y="4446814"/>
            <a:ext cx="6776357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87ECD5C-625E-B1E3-F01B-A268B49BF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639" y="4697983"/>
            <a:ext cx="2647619" cy="179047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87F18B7-E725-83D2-0D01-CB60A58B0878}"/>
              </a:ext>
            </a:extLst>
          </p:cNvPr>
          <p:cNvCxnSpPr>
            <a:cxnSpLocks/>
          </p:cNvCxnSpPr>
          <p:nvPr/>
        </p:nvCxnSpPr>
        <p:spPr>
          <a:xfrm flipV="1">
            <a:off x="9911443" y="2038797"/>
            <a:ext cx="0" cy="6705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690D1D-EB43-3CD4-8C6D-5F0D8EB2F36D}"/>
              </a:ext>
            </a:extLst>
          </p:cNvPr>
          <p:cNvCxnSpPr>
            <a:cxnSpLocks/>
          </p:cNvCxnSpPr>
          <p:nvPr/>
        </p:nvCxnSpPr>
        <p:spPr>
          <a:xfrm>
            <a:off x="10651672" y="2038797"/>
            <a:ext cx="0" cy="6705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C92E77-95E3-2846-CA52-587D9C581512}"/>
              </a:ext>
            </a:extLst>
          </p:cNvPr>
          <p:cNvCxnSpPr>
            <a:cxnSpLocks/>
          </p:cNvCxnSpPr>
          <p:nvPr/>
        </p:nvCxnSpPr>
        <p:spPr>
          <a:xfrm flipV="1">
            <a:off x="9927771" y="4542961"/>
            <a:ext cx="0" cy="6705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EB00A3B-2038-1284-3214-054C2CC90825}"/>
              </a:ext>
            </a:extLst>
          </p:cNvPr>
          <p:cNvCxnSpPr>
            <a:cxnSpLocks/>
          </p:cNvCxnSpPr>
          <p:nvPr/>
        </p:nvCxnSpPr>
        <p:spPr>
          <a:xfrm>
            <a:off x="10651672" y="4567487"/>
            <a:ext cx="0" cy="6705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A95B7DD-ED83-2AD1-4725-335D43B6E8EB}"/>
              </a:ext>
            </a:extLst>
          </p:cNvPr>
          <p:cNvSpPr txBox="1"/>
          <p:nvPr/>
        </p:nvSpPr>
        <p:spPr>
          <a:xfrm>
            <a:off x="9588841" y="5197583"/>
            <a:ext cx="2496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Private IP Space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42E832-3462-DE8D-403B-255F9E14B947}"/>
              </a:ext>
            </a:extLst>
          </p:cNvPr>
          <p:cNvSpPr txBox="1"/>
          <p:nvPr/>
        </p:nvSpPr>
        <p:spPr>
          <a:xfrm>
            <a:off x="9459414" y="1690242"/>
            <a:ext cx="2626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Public IPs (NAT)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BA3C60-BE44-4E23-D6BE-6F810F83C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183" y="1252235"/>
            <a:ext cx="3974888" cy="51373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EFEDA7-B9F9-2C88-6D10-C25313EA2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1063" y="718173"/>
            <a:ext cx="3657143" cy="2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12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702DA-7DAA-A152-BB24-3E9C2F275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C6048-C17E-2F84-B6E0-F27A8ADA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384" y="1409586"/>
            <a:ext cx="10515600" cy="4351338"/>
          </a:xfrm>
        </p:spPr>
        <p:txBody>
          <a:bodyPr/>
          <a:lstStyle/>
          <a:p>
            <a:r>
              <a:rPr lang="en-US" dirty="0"/>
              <a:t>Direct Correlation (IP/Transport)</a:t>
            </a:r>
          </a:p>
          <a:p>
            <a:pPr lvl="1"/>
            <a:r>
              <a:rPr lang="en-US" dirty="0"/>
              <a:t>Source IP address</a:t>
            </a:r>
          </a:p>
          <a:p>
            <a:pPr lvl="1"/>
            <a:r>
              <a:rPr lang="en-US" dirty="0" err="1">
                <a:solidFill>
                  <a:srgbClr val="FF7C80"/>
                </a:solidFill>
              </a:rPr>
              <a:t>src-ip</a:t>
            </a:r>
            <a:r>
              <a:rPr lang="en-US" dirty="0" err="1"/>
              <a:t>:</a:t>
            </a:r>
            <a:r>
              <a:rPr lang="en-US" dirty="0" err="1">
                <a:solidFill>
                  <a:srgbClr val="FF0000"/>
                </a:solidFill>
              </a:rPr>
              <a:t>src-port</a:t>
            </a:r>
            <a:r>
              <a:rPr lang="en-US" dirty="0"/>
              <a:t> -&gt; </a:t>
            </a:r>
            <a:r>
              <a:rPr lang="en-US" dirty="0" err="1"/>
              <a:t>dst-ip:dst-port</a:t>
            </a:r>
            <a:endParaRPr lang="en-US" dirty="0"/>
          </a:p>
          <a:p>
            <a:pPr lvl="1"/>
            <a:r>
              <a:rPr lang="en-US" dirty="0"/>
              <a:t>Community ID (Flow Hashing)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914400" lvl="2" indent="0">
              <a:buNone/>
            </a:pPr>
            <a:r>
              <a:rPr lang="en-US" dirty="0"/>
              <a:t> 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 descr="IP addresses may be slippery ">
            <a:extLst>
              <a:ext uri="{FF2B5EF4-FFF2-40B4-BE49-F238E27FC236}">
                <a16:creationId xmlns:a16="http://schemas.microsoft.com/office/drawing/2014/main" id="{C23A1861-8601-D41B-8F8F-762846321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813" y="1730828"/>
            <a:ext cx="4030096" cy="40300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22F1E2-08A5-9306-715E-3C61F6CE8CFC}"/>
              </a:ext>
            </a:extLst>
          </p:cNvPr>
          <p:cNvSpPr txBox="1"/>
          <p:nvPr/>
        </p:nvSpPr>
        <p:spPr>
          <a:xfrm rot="20575914">
            <a:off x="2926784" y="4764066"/>
            <a:ext cx="524492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defRPr sz="2400">
                <a:latin typeface="Arial"/>
                <a:cs typeface="Arial"/>
              </a:defRPr>
            </a:lvl1pPr>
          </a:lstStyle>
          <a:p>
            <a:r>
              <a:rPr lang="en-US" dirty="0">
                <a:solidFill>
                  <a:srgbClr val="FFC000"/>
                </a:solidFill>
                <a:sym typeface="Calibri"/>
              </a:rPr>
              <a:t>NAT (Network Address Translation)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6DED5C-A3AD-000E-E351-517E99B9CE82}"/>
              </a:ext>
            </a:extLst>
          </p:cNvPr>
          <p:cNvSpPr txBox="1"/>
          <p:nvPr/>
        </p:nvSpPr>
        <p:spPr>
          <a:xfrm rot="1943955">
            <a:off x="8743991" y="4899276"/>
            <a:ext cx="3466224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defRPr sz="2400">
                <a:latin typeface="Arial"/>
                <a:cs typeface="Arial"/>
              </a:defRPr>
            </a:lvl1pPr>
          </a:lstStyle>
          <a:p>
            <a:r>
              <a:rPr lang="en-US" dirty="0">
                <a:solidFill>
                  <a:srgbClr val="00B0F0"/>
                </a:solidFill>
                <a:sym typeface="Calibri"/>
              </a:rPr>
              <a:t>VPNs (client IPs)</a:t>
            </a:r>
            <a:endParaRPr lang="en-US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8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id="{2F539340-6B05-5EB1-1DFE-19FB1C189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>
            <a:extLst>
              <a:ext uri="{FF2B5EF4-FFF2-40B4-BE49-F238E27FC236}">
                <a16:creationId xmlns:a16="http://schemas.microsoft.com/office/drawing/2014/main" id="{E66548A9-12E7-5A8F-4DDA-4780F37EDC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9956" y="265653"/>
            <a:ext cx="10515600" cy="80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 dirty="0"/>
              <a:t>Correlation++</a:t>
            </a:r>
            <a:endParaRPr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3B32C8-E86B-15E4-61AA-4E79A8B647FE}"/>
              </a:ext>
            </a:extLst>
          </p:cNvPr>
          <p:cNvSpPr txBox="1"/>
          <p:nvPr/>
        </p:nvSpPr>
        <p:spPr>
          <a:xfrm>
            <a:off x="348571" y="1317308"/>
            <a:ext cx="10754586" cy="49634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defRPr sz="2400">
                <a:latin typeface="Arial"/>
                <a:cs typeface="Arial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sym typeface="Calibri"/>
              </a:rPr>
              <a:t>Beginning of Time…of assigned IP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sym typeface="Calibri"/>
              </a:rPr>
              <a:t>DHCP</a:t>
            </a:r>
          </a:p>
          <a:p>
            <a:r>
              <a:rPr lang="en-US" sz="2800" dirty="0">
                <a:solidFill>
                  <a:schemeClr val="bg1"/>
                </a:solidFill>
                <a:sym typeface="Calibri"/>
              </a:rPr>
              <a:t>Operating System at the IP Layer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IP TTL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ICMP</a:t>
            </a:r>
          </a:p>
          <a:p>
            <a:r>
              <a:rPr lang="en-US" sz="2800" dirty="0">
                <a:solidFill>
                  <a:schemeClr val="bg1"/>
                </a:solidFill>
              </a:rPr>
              <a:t>Operating System/Software at the</a:t>
            </a:r>
            <a:r>
              <a:rPr lang="en-US" sz="2600" dirty="0">
                <a:solidFill>
                  <a:schemeClr val="bg1"/>
                </a:solidFill>
              </a:rPr>
              <a:t> Application Layer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HTTP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NTP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TLS</a:t>
            </a: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40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D76F7-DC52-B9C1-096C-341F7E13A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EDR Telemetry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B20B5E-EDA4-E44A-F060-FB4EF0236BD8}"/>
              </a:ext>
            </a:extLst>
          </p:cNvPr>
          <p:cNvSpPr txBox="1"/>
          <p:nvPr/>
        </p:nvSpPr>
        <p:spPr>
          <a:xfrm>
            <a:off x="3298371" y="3429000"/>
            <a:ext cx="6128657" cy="14014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defRPr sz="2400">
                <a:latin typeface="Arial"/>
                <a:cs typeface="Arial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sym typeface="Calibri"/>
              </a:rPr>
              <a:t>&lt;</a:t>
            </a:r>
            <a:r>
              <a:rPr lang="en-US" sz="3200" dirty="0">
                <a:solidFill>
                  <a:schemeClr val="bg1"/>
                </a:solidFill>
                <a:sym typeface="Calibri"/>
              </a:rPr>
              <a:t>INSERT</a:t>
            </a:r>
            <a:r>
              <a:rPr lang="en-US" sz="2800" dirty="0">
                <a:solidFill>
                  <a:schemeClr val="bg1"/>
                </a:solidFill>
                <a:sym typeface="Calibri"/>
              </a:rPr>
              <a:t> YOUR EDR HERE&gt;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54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CD38C-AE52-5C6C-6723-C3D5ECA60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Endpoint – Windows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96DAA-F6F2-28C6-2077-EE7ED20AC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8210" y="4239576"/>
            <a:ext cx="4188676" cy="1856425"/>
          </a:xfrm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netstat –</a:t>
            </a:r>
            <a:r>
              <a:rPr lang="en-US" dirty="0" err="1">
                <a:solidFill>
                  <a:srgbClr val="00B0F0"/>
                </a:solidFill>
                <a:latin typeface="Consolas" panose="020B0609020204030204" pitchFamily="49" charset="0"/>
              </a:rPr>
              <a:t>b</a:t>
            </a:r>
            <a:r>
              <a:rPr lang="en-US" dirty="0" err="1">
                <a:latin typeface="Consolas" panose="020B0609020204030204" pitchFamily="49" charset="0"/>
              </a:rPr>
              <a:t>ano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700" dirty="0">
                <a:latin typeface="Consolas" panose="020B0609020204030204" pitchFamily="49" charset="0"/>
              </a:rPr>
              <a:t>Requires admin permissions.</a:t>
            </a:r>
          </a:p>
          <a:p>
            <a:pPr marL="0" indent="0">
              <a:buNone/>
            </a:pPr>
            <a:r>
              <a:rPr lang="en-US" sz="1700" dirty="0">
                <a:latin typeface="Consolas" panose="020B0609020204030204" pitchFamily="49" charset="0"/>
              </a:rPr>
              <a:t>Displays the executable involved in creating each connection or listening port.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pic>
        <p:nvPicPr>
          <p:cNvPr id="9" name="Picture 8" descr="taskmgr">
            <a:extLst>
              <a:ext uri="{FF2B5EF4-FFF2-40B4-BE49-F238E27FC236}">
                <a16:creationId xmlns:a16="http://schemas.microsoft.com/office/drawing/2014/main" id="{D1A48F0B-30CE-E9D2-13AC-FBFFA94D0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115" y="1303838"/>
            <a:ext cx="3884056" cy="158479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93E817-FC27-162D-3E43-1910974AE5C6}"/>
              </a:ext>
            </a:extLst>
          </p:cNvPr>
          <p:cNvCxnSpPr>
            <a:cxnSpLocks/>
          </p:cNvCxnSpPr>
          <p:nvPr/>
        </p:nvCxnSpPr>
        <p:spPr>
          <a:xfrm>
            <a:off x="9808029" y="2864563"/>
            <a:ext cx="0" cy="56443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etstat">
            <a:extLst>
              <a:ext uri="{FF2B5EF4-FFF2-40B4-BE49-F238E27FC236}">
                <a16:creationId xmlns:a16="http://schemas.microsoft.com/office/drawing/2014/main" id="{F6185424-32A7-424A-3EA2-B32A9D66B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16" y="1867965"/>
            <a:ext cx="6551291" cy="2041344"/>
          </a:xfrm>
          <a:prstGeom prst="rect">
            <a:avLst/>
          </a:prstGeom>
        </p:spPr>
      </p:pic>
      <p:pic>
        <p:nvPicPr>
          <p:cNvPr id="17" name="Picture 16" descr="resource monitor">
            <a:extLst>
              <a:ext uri="{FF2B5EF4-FFF2-40B4-BE49-F238E27FC236}">
                <a16:creationId xmlns:a16="http://schemas.microsoft.com/office/drawing/2014/main" id="{3D664C4D-69DA-47EC-740B-A8491720A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472" y="3538496"/>
            <a:ext cx="4616687" cy="3054507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FB14DB9-B59E-1B16-8C3F-5A966B913B4C}"/>
              </a:ext>
            </a:extLst>
          </p:cNvPr>
          <p:cNvSpPr txBox="1">
            <a:spLocks/>
          </p:cNvSpPr>
          <p:nvPr/>
        </p:nvSpPr>
        <p:spPr>
          <a:xfrm>
            <a:off x="577334" y="1303838"/>
            <a:ext cx="3578318" cy="2349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netstat –</a:t>
            </a:r>
            <a:r>
              <a:rPr lang="en-US" dirty="0" err="1">
                <a:latin typeface="Consolas" panose="020B0609020204030204" pitchFamily="49" charset="0"/>
              </a:rPr>
              <a:t>ano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254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9F5FB-C7D7-3C13-68E2-B60AB2B6F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F6B75-69DA-6CAE-5249-B956C182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Endpoint – Linux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324F5-2260-DC8D-2CE4-8A7329758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sudo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lsof</a:t>
            </a:r>
            <a:r>
              <a:rPr lang="en-US" dirty="0">
                <a:latin typeface="Consolas" panose="020B0609020204030204" pitchFamily="49" charset="0"/>
              </a:rPr>
              <a:t> –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 –n –P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sudo</a:t>
            </a:r>
            <a:r>
              <a:rPr lang="en-US" dirty="0">
                <a:latin typeface="Consolas" panose="020B0609020204030204" pitchFamily="49" charset="0"/>
              </a:rPr>
              <a:t> ss –</a:t>
            </a:r>
            <a:r>
              <a:rPr lang="en-US" dirty="0" err="1">
                <a:latin typeface="Consolas" panose="020B0609020204030204" pitchFamily="49" charset="0"/>
              </a:rPr>
              <a:t>tupn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pic>
        <p:nvPicPr>
          <p:cNvPr id="7" name="Picture 6" descr="ss linux">
            <a:extLst>
              <a:ext uri="{FF2B5EF4-FFF2-40B4-BE49-F238E27FC236}">
                <a16:creationId xmlns:a16="http://schemas.microsoft.com/office/drawing/2014/main" id="{72347468-1333-4252-7683-9AFB6E933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3" y="4135098"/>
            <a:ext cx="10450293" cy="13062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4E4CE7-AA99-7C04-71E4-DC54A12C216D}"/>
              </a:ext>
            </a:extLst>
          </p:cNvPr>
          <p:cNvSpPr txBox="1"/>
          <p:nvPr/>
        </p:nvSpPr>
        <p:spPr>
          <a:xfrm>
            <a:off x="4272185" y="586940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sudo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netstat –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tupn</a:t>
            </a:r>
            <a:endParaRPr lang="en-US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593DE7EB-AF25-E063-618F-71EEEFD131F3}"/>
              </a:ext>
            </a:extLst>
          </p:cNvPr>
          <p:cNvSpPr/>
          <p:nvPr/>
        </p:nvSpPr>
        <p:spPr>
          <a:xfrm rot="20668303">
            <a:off x="7198327" y="4452619"/>
            <a:ext cx="3277009" cy="2320300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BUT WAIT! THERE’S MORE</a:t>
            </a:r>
          </a:p>
        </p:txBody>
      </p:sp>
      <p:pic>
        <p:nvPicPr>
          <p:cNvPr id="5" name="Picture 4" descr="lsof linux">
            <a:extLst>
              <a:ext uri="{FF2B5EF4-FFF2-40B4-BE49-F238E27FC236}">
                <a16:creationId xmlns:a16="http://schemas.microsoft.com/office/drawing/2014/main" id="{0EE33B57-05DA-F830-5317-6A28DD58F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67" y="1811891"/>
            <a:ext cx="9751818" cy="169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1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PA Energy Conf - How Hackers Do What Hackers Do - Utilities Edition.pptx" id="{6E204ADF-DB0E-46DA-B5E1-7F816C37367F}" vid="{98FA9893-5E59-4C4E-B273-B5BDB5E27C14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BHIS Slide Template</Template>
  <TotalTime>0</TotalTime>
  <Words>1174</Words>
  <Application>Microsoft Office PowerPoint</Application>
  <PresentationFormat>Widescreen</PresentationFormat>
  <Paragraphs>267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Bradley Hand ITC</vt:lpstr>
      <vt:lpstr>Wingdings</vt:lpstr>
      <vt:lpstr>Calibri</vt:lpstr>
      <vt:lpstr>Consolas</vt:lpstr>
      <vt:lpstr>Arial</vt:lpstr>
      <vt:lpstr>Arial Black</vt:lpstr>
      <vt:lpstr>Office Theme</vt:lpstr>
      <vt:lpstr>Unify Network &amp; Endpoint Security</vt:lpstr>
      <vt:lpstr>&gt; quser </vt:lpstr>
      <vt:lpstr>Endpoint vs. Network</vt:lpstr>
      <vt:lpstr>NSM Placement</vt:lpstr>
      <vt:lpstr>Direct Correlation</vt:lpstr>
      <vt:lpstr>Correlation++</vt:lpstr>
      <vt:lpstr>EDR Telemetry </vt:lpstr>
      <vt:lpstr>Endpoint – Windows</vt:lpstr>
      <vt:lpstr>Endpoint – Linux</vt:lpstr>
      <vt:lpstr>Endpoint – MacOS</vt:lpstr>
      <vt:lpstr>OSI &amp; TCP/IP</vt:lpstr>
      <vt:lpstr>OSI &amp; TCP/IP – Visualized</vt:lpstr>
      <vt:lpstr>OSI &amp; TCP/IP – Visualized</vt:lpstr>
      <vt:lpstr>Got community-id?</vt:lpstr>
      <vt:lpstr>community-id</vt:lpstr>
      <vt:lpstr>community-id</vt:lpstr>
      <vt:lpstr>community-id</vt:lpstr>
      <vt:lpstr>community-id (Wireshark)</vt:lpstr>
      <vt:lpstr>community-id (Zeek)</vt:lpstr>
      <vt:lpstr>Where’s my EDR?</vt:lpstr>
      <vt:lpstr>Network Protocols Provide Insight</vt:lpstr>
      <vt:lpstr>DHCP</vt:lpstr>
      <vt:lpstr>NSM in the Cloud-ish (Zeek – DfE)</vt:lpstr>
      <vt:lpstr>NSM in the Cloud-ish</vt:lpstr>
      <vt:lpstr>NSM in the Cloud-ish</vt:lpstr>
      <vt:lpstr>Extra Toppings </vt:lpstr>
      <vt:lpstr>Summary</vt:lpstr>
      <vt:lpstr>Upcoming…</vt:lpstr>
      <vt:lpstr>0x3F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2021-07-28T18:15:21Z</dcterms:created>
  <dcterms:modified xsi:type="dcterms:W3CDTF">2025-12-10T13:57:26Z</dcterms:modified>
</cp:coreProperties>
</file>